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2.xml" ContentType="application/vnd.openxmlformats-officedocument.presentationml.comment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27"/>
  </p:notesMasterIdLst>
  <p:sldIdLst>
    <p:sldId id="256" r:id="rId2"/>
    <p:sldId id="370" r:id="rId3"/>
    <p:sldId id="381" r:id="rId4"/>
    <p:sldId id="388" r:id="rId5"/>
    <p:sldId id="384" r:id="rId6"/>
    <p:sldId id="347" r:id="rId7"/>
    <p:sldId id="354" r:id="rId8"/>
    <p:sldId id="353" r:id="rId9"/>
    <p:sldId id="330" r:id="rId10"/>
    <p:sldId id="337" r:id="rId11"/>
    <p:sldId id="340" r:id="rId12"/>
    <p:sldId id="386" r:id="rId13"/>
    <p:sldId id="380" r:id="rId14"/>
    <p:sldId id="342" r:id="rId15"/>
    <p:sldId id="345" r:id="rId16"/>
    <p:sldId id="346" r:id="rId17"/>
    <p:sldId id="379" r:id="rId18"/>
    <p:sldId id="313" r:id="rId19"/>
    <p:sldId id="257" r:id="rId20"/>
    <p:sldId id="259" r:id="rId21"/>
    <p:sldId id="356" r:id="rId22"/>
    <p:sldId id="385" r:id="rId23"/>
    <p:sldId id="387" r:id="rId24"/>
    <p:sldId id="355" r:id="rId25"/>
    <p:sldId id="314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aamloze sectie" id="{0357F56C-E7A5-46E1-8D19-8D967AC9074D}">
          <p14:sldIdLst>
            <p14:sldId id="256"/>
            <p14:sldId id="370"/>
            <p14:sldId id="381"/>
            <p14:sldId id="388"/>
            <p14:sldId id="384"/>
            <p14:sldId id="347"/>
            <p14:sldId id="354"/>
            <p14:sldId id="353"/>
            <p14:sldId id="330"/>
            <p14:sldId id="337"/>
            <p14:sldId id="340"/>
            <p14:sldId id="386"/>
            <p14:sldId id="380"/>
            <p14:sldId id="342"/>
            <p14:sldId id="345"/>
            <p14:sldId id="346"/>
            <p14:sldId id="379"/>
            <p14:sldId id="313"/>
            <p14:sldId id="257"/>
            <p14:sldId id="259"/>
            <p14:sldId id="356"/>
            <p14:sldId id="385"/>
            <p14:sldId id="387"/>
            <p14:sldId id="355"/>
            <p14:sldId id="3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eter van der Valk" initials="PvdV" lastIdx="4" clrIdx="0">
    <p:extLst>
      <p:ext uri="{19B8F6BF-5375-455C-9EA6-DF929625EA0E}">
        <p15:presenceInfo xmlns:p15="http://schemas.microsoft.com/office/powerpoint/2012/main" userId="S::pvandervalk@abvakwerk.nl::4f5f9ddc-7d47-4447-bfd7-ff6da4d3a874" providerId="AD"/>
      </p:ext>
    </p:extLst>
  </p:cmAuthor>
  <p:cmAuthor id="2" name="pieter van der valk" initials="pvdv" lastIdx="1" clrIdx="1">
    <p:extLst>
      <p:ext uri="{19B8F6BF-5375-455C-9EA6-DF929625EA0E}">
        <p15:presenceInfo xmlns:p15="http://schemas.microsoft.com/office/powerpoint/2012/main" userId="b793ea0822b7c2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93399"/>
    <a:srgbClr val="4FAA32"/>
    <a:srgbClr val="50AA32"/>
    <a:srgbClr val="FFFFFF"/>
    <a:srgbClr val="53AE6E"/>
    <a:srgbClr val="83889F"/>
    <a:srgbClr val="438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ieter\AppData\Local\Packages\microsoft.windowscommunicationsapps_8wekyb3d8bbwe\LocalState\Files\S0\4\Attachments\markt%20situatie%20landbouw%5b28624%5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ieter\AppData\Local\Packages\microsoft.windowscommunicationsapps_8wekyb3d8bbwe\LocalState\Files\S0\4\Attachments\markt%20situatie%20landbouw%5b28624%5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B0-4635-AF94-ED96CB7EEF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B0-4635-AF94-ED96CB7EEFB8}"/>
              </c:ext>
            </c:extLst>
          </c:dPt>
          <c:dLbls>
            <c:dLbl>
              <c:idx val="1"/>
              <c:layout>
                <c:manualLayout>
                  <c:x val="-6.6249378907335343E-2"/>
                  <c:y val="-0.230845144353079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B0-4635-AF94-ED96CB7EEF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(Blad1!$C$4,Blad1!$C$7)</c:f>
              <c:strCache>
                <c:ptCount val="2"/>
                <c:pt idx="0">
                  <c:v>Korte keten (directe verkoop)</c:v>
                </c:pt>
                <c:pt idx="1">
                  <c:v>Lange keten (indirecte verkoop)</c:v>
                </c:pt>
              </c:strCache>
              <c:extLst/>
            </c:strRef>
          </c:cat>
          <c:val>
            <c:numRef>
              <c:f>(Blad1!$D$4,Blad1!$D$7)</c:f>
              <c:numCache>
                <c:formatCode>General</c:formatCode>
                <c:ptCount val="2"/>
                <c:pt idx="0">
                  <c:v>13.2</c:v>
                </c:pt>
                <c:pt idx="1">
                  <c:v>86.8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20B0-4635-AF94-ED96CB7EEFB8}"/>
            </c:ext>
          </c:extLst>
        </c:ser>
        <c:ser>
          <c:idx val="1"/>
          <c:order val="1"/>
          <c:tx>
            <c:strRef>
              <c:f>Blad1!$E$4:$E$5</c:f>
              <c:strCache>
                <c:ptCount val="2"/>
                <c:pt idx="0">
                  <c:v>Biologisch</c:v>
                </c:pt>
                <c:pt idx="1">
                  <c:v>Regulier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0B0-4635-AF94-ED96CB7EEFB8}"/>
              </c:ext>
            </c:extLst>
          </c:dPt>
          <c:cat>
            <c:strLit>
              <c:ptCount val="3"/>
              <c:pt idx="0">
                <c:v>Korte keten (directe verkoop)</c:v>
              </c:pt>
              <c:pt idx="2">
                <c:v>Lange keten (indirecte verkoop)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Blad1!$F$4</c:f>
              <c:numCache>
                <c:formatCode>0%</c:formatCode>
                <c:ptCount val="1"/>
                <c:pt idx="0">
                  <c:v>0.5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20B0-4635-AF94-ED96CB7EEFB8}"/>
            </c:ext>
          </c:extLst>
        </c:ser>
        <c:ser>
          <c:idx val="2"/>
          <c:order val="2"/>
          <c:tx>
            <c:strRef>
              <c:f>Blad1!$E$4:$E$5</c:f>
              <c:strCache>
                <c:ptCount val="2"/>
                <c:pt idx="0">
                  <c:v>Biologisch</c:v>
                </c:pt>
                <c:pt idx="1">
                  <c:v>Regulier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0B0-4635-AF94-ED96CB7EEFB8}"/>
              </c:ext>
            </c:extLst>
          </c:dPt>
          <c:cat>
            <c:strLit>
              <c:ptCount val="3"/>
              <c:pt idx="0">
                <c:v>Korte keten (directe verkoop)</c:v>
              </c:pt>
              <c:pt idx="2">
                <c:v>Lange keten (indirecte verkoop)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Blad1!$F$4</c:f>
              <c:numCache>
                <c:formatCode>0%</c:formatCode>
                <c:ptCount val="1"/>
                <c:pt idx="0">
                  <c:v>0.5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20B0-4635-AF94-ED96CB7EEF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69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0B0-4635-AF94-ED96CB7EEFB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B0-4635-AF94-ED96CB7EEFB8}"/>
              </c:ext>
            </c:extLst>
          </c:dPt>
          <c:dLbls>
            <c:dLbl>
              <c:idx val="1"/>
              <c:layout>
                <c:manualLayout>
                  <c:x val="-6.6249378907335343E-2"/>
                  <c:y val="-0.230845144353079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B0-4635-AF94-ED96CB7EEF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(Blad1!$C$4,Blad1!$C$7)</c:f>
              <c:strCache>
                <c:ptCount val="2"/>
                <c:pt idx="0">
                  <c:v>Korte keten (directe verkoop)</c:v>
                </c:pt>
                <c:pt idx="1">
                  <c:v>Lange keten (indirecte verkoop)</c:v>
                </c:pt>
              </c:strCache>
              <c:extLst/>
            </c:strRef>
          </c:cat>
          <c:val>
            <c:numRef>
              <c:f>(Blad1!$D$4,Blad1!$D$7)</c:f>
              <c:numCache>
                <c:formatCode>General</c:formatCode>
                <c:ptCount val="2"/>
                <c:pt idx="0">
                  <c:v>13.2</c:v>
                </c:pt>
                <c:pt idx="1">
                  <c:v>86.8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20B0-4635-AF94-ED96CB7EEFB8}"/>
            </c:ext>
          </c:extLst>
        </c:ser>
        <c:ser>
          <c:idx val="1"/>
          <c:order val="1"/>
          <c:tx>
            <c:strRef>
              <c:f>Blad1!$E$4:$E$5</c:f>
              <c:strCache>
                <c:ptCount val="2"/>
                <c:pt idx="0">
                  <c:v>Biologisch</c:v>
                </c:pt>
                <c:pt idx="1">
                  <c:v>Regulier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20B0-4635-AF94-ED96CB7EEFB8}"/>
              </c:ext>
            </c:extLst>
          </c:dPt>
          <c:cat>
            <c:strLit>
              <c:ptCount val="3"/>
              <c:pt idx="0">
                <c:v>Korte keten (directe verkoop)</c:v>
              </c:pt>
              <c:pt idx="2">
                <c:v>Lange keten (indirecte verkoop)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Blad1!$F$4</c:f>
              <c:numCache>
                <c:formatCode>0%</c:formatCode>
                <c:ptCount val="1"/>
                <c:pt idx="0">
                  <c:v>0.5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20B0-4635-AF94-ED96CB7EEFB8}"/>
            </c:ext>
          </c:extLst>
        </c:ser>
        <c:ser>
          <c:idx val="2"/>
          <c:order val="2"/>
          <c:tx>
            <c:strRef>
              <c:f>Blad1!$E$4:$E$5</c:f>
              <c:strCache>
                <c:ptCount val="2"/>
                <c:pt idx="0">
                  <c:v>Biologisch</c:v>
                </c:pt>
                <c:pt idx="1">
                  <c:v>Regulier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0B0-4635-AF94-ED96CB7EEFB8}"/>
              </c:ext>
            </c:extLst>
          </c:dPt>
          <c:cat>
            <c:strLit>
              <c:ptCount val="3"/>
              <c:pt idx="0">
                <c:v>Korte keten (directe verkoop)</c:v>
              </c:pt>
              <c:pt idx="2">
                <c:v>Lange keten (indirecte verkoop)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Blad1!$F$4</c:f>
              <c:numCache>
                <c:formatCode>0%</c:formatCode>
                <c:ptCount val="1"/>
                <c:pt idx="0">
                  <c:v>0.5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20B0-4635-AF94-ED96CB7EEF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69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5-03T15:51:23.300" idx="1">
    <p:pos x="7680" y="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5-03T15:51:23.300" idx="1">
    <p:pos x="7680" y="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5-03T15:51:23.300" idx="1">
    <p:pos x="7680" y="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595C5-A3D2-4374-9827-F01514D7A11F}" type="datetimeFigureOut">
              <a:rPr lang="nl-NL" smtClean="0"/>
              <a:t>29-11-2021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72604-3D16-4EF3-82EB-1E7B4178DE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5856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7CA1F7-BA5D-46EF-AB07-BCC1EEC642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5742C5B-AA44-418A-ABED-696E30D3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89F1FA8-CF6D-4168-A5BB-9289EA71C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11/29/2021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DEB56F-8574-49EB-AA63-63A0782F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A5E4D9-EFA4-4BD8-92DD-2115B63AB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34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877651-0894-4747-8CB8-CCFBE1A84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04B0C95-0429-4573-B388-B80A416C1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7FF6B4-9F05-4481-9FE1-E558B2B7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95711A-750A-4C97-A1FB-582B91863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8DEA9E-46CA-478E-8125-BF1578CC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52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46C57FE-B820-4EF5-B318-AA252FD3B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981571A-31A9-46B3-B2D5-44326216F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6D6302-F9C5-4CB1-8800-F0B674CA3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A057AE-CF8C-48A1-8051-DC879528B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7D3174-EFEA-4BF3-AD5F-3F7833754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8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57B525-E60C-4C4B-8737-F4A5F360D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24C967-75A0-472E-A120-9400D8634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E36610-6047-4C74-A22F-2C0AF9792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4138A7-5AF7-4981-B300-7B7C7486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E328CA-F953-42CA-AE6E-806FE30A8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3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D3087-393E-4FF5-86DC-D19CC07E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4CCC680-40CB-42D6-BEA7-9A32F693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0477A5-6C90-499F-9080-FFDD313E6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11/29/2021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A251BAD-AC08-40D9-8607-8274E7EE5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A1FD6D-A4CC-4E4C-B3D6-A02AF8994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27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52AF6E-EF86-4EB7-8291-84390A52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327099-AE33-4AB6-8F7A-42A22ACD67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CC222EB-79F0-409C-A054-2239393C9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1868C94-28B6-4310-BF05-95D5F5908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2D9BD9-7026-4885-BB59-AFE230568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9246B3-EE2E-41FF-A925-4A3C0E17C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037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D2E56-1F3A-4152-9B93-71528B2CF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2C4A9E-8D6F-4037-8FC4-4BED4F87E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11BFE66-213C-4220-B851-EEB750831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1DC70F4-3A5B-4898-89E2-A63D481CC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D0015BC-229E-4143-B589-848A7E752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17E29FE-87AB-4771-BBBD-AE6453F29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585AF15-0FED-4BB0-911D-31C14C9C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F445782-8F10-47C4-96B6-208CCA98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6632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87CA2E-62B9-4A72-B234-E2C221D95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B7305A4-4E0F-4EFC-9D18-BD5BC0CDF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0BAC9CA-EBD5-4026-9E19-3AED6B10D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68A7668-08B5-474D-9013-05DFD22D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425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8A1314B-0408-4C4F-86FD-FB28C5564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82CD087-0E16-4B86-9C5A-0AB910626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0C51393-0191-47EB-A619-3C22692E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578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EAD3D5-1173-4E35-9034-8F14D5031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132417-F1FD-465F-A4A0-05ED1612D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56758E2-F700-4C47-8F08-EAE04B2A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110E0F3-0FB5-4E36-AE42-713B5FFB3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1FACE8E-2525-4933-93D3-DC52038C9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EA576B-7112-4DE4-85E0-455731B7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01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B4C45-D858-4948-8DFB-3B16809E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39F5643-B6A3-4F05-A5CE-E752A594A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F7CD27C-C55C-4A27-8E39-549B81587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4BD51C9-39C2-42CC-9183-F5099D585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11/29/2021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AFD2404-E1A9-45AF-BBC2-12F053F8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F97361-774B-4F63-A4A7-C3435B06C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874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481DEC8-40B2-4CB6-9778-8EC3C225C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69C5D6-38FA-45A6-BB27-66290BA6B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BC1253-6BF6-4228-A444-48882794C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11/29/2021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D7289A-B0A1-4ED1-ABC0-75E3A55EA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4112D0-7451-42B1-8771-80BA21B79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42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comments" Target="../comments/comment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comments" Target="../comments/comment2.xml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chart" Target="../charts/chart1.xml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17" Type="http://schemas.openxmlformats.org/officeDocument/2006/relationships/comments" Target="../comments/comment3.xml"/><Relationship Id="rId2" Type="http://schemas.openxmlformats.org/officeDocument/2006/relationships/image" Target="../media/image8.jpg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chart" Target="../charts/chart2.xml"/><Relationship Id="rId15" Type="http://schemas.openxmlformats.org/officeDocument/2006/relationships/image" Target="../media/image1.png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12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4CE2D-3F4A-4705-A2AD-8378E8015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453" y="2723163"/>
            <a:ext cx="5033241" cy="2852737"/>
          </a:xfrm>
        </p:spPr>
        <p:txBody>
          <a:bodyPr anchor="b">
            <a:norm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</a:rPr>
              <a:t>Coöperatieve landbouworganisatie ten behoeve van de benutting van mineralen uit reststromen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AB4EEE01-0590-4EAE-BBFE-A2194AE35D54}"/>
              </a:ext>
            </a:extLst>
          </p:cNvPr>
          <p:cNvGrpSpPr/>
          <p:nvPr/>
        </p:nvGrpSpPr>
        <p:grpSpPr>
          <a:xfrm>
            <a:off x="4985640" y="654543"/>
            <a:ext cx="8055656" cy="5156031"/>
            <a:chOff x="5948039" y="1943471"/>
            <a:chExt cx="6748330" cy="4351338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3077ED11-6809-4700-8248-183090AFD4DE}"/>
                </a:ext>
              </a:extLst>
            </p:cNvPr>
            <p:cNvSpPr/>
            <p:nvPr/>
          </p:nvSpPr>
          <p:spPr>
            <a:xfrm>
              <a:off x="6983205" y="1943471"/>
              <a:ext cx="4618000" cy="4351338"/>
            </a:xfrm>
            <a:prstGeom prst="ellipse">
              <a:avLst/>
            </a:prstGeom>
            <a:solidFill>
              <a:srgbClr val="4FAA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7" name="Afbeelding 6" descr="Afbeelding met teken&#10;&#10;Automatisch gegenereerde beschrijving">
              <a:extLst>
                <a:ext uri="{FF2B5EF4-FFF2-40B4-BE49-F238E27FC236}">
                  <a16:creationId xmlns:a16="http://schemas.microsoft.com/office/drawing/2014/main" id="{C10728A3-2636-4F18-9E71-07ADB3B3D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125" b="90000" l="10000" r="90000">
                          <a14:foregroundMark x1="49386" y1="8125" x2="49386" y2="8125"/>
                          <a14:foregroundMark x1="53772" y1="22969" x2="53772" y2="22969"/>
                          <a14:foregroundMark x1="43684" y1="26250" x2="43684" y2="26250"/>
                          <a14:foregroundMark x1="43684" y1="26563" x2="43684" y2="26563"/>
                          <a14:foregroundMark x1="43246" y1="31563" x2="43246" y2="31563"/>
                          <a14:foregroundMark x1="42544" y1="33438" x2="42544" y2="33438"/>
                          <a14:foregroundMark x1="44386" y1="33906" x2="44386" y2="33906"/>
                          <a14:foregroundMark x1="45526" y1="29375" x2="45526" y2="29375"/>
                          <a14:foregroundMark x1="45263" y1="26250" x2="45263" y2="26250"/>
                          <a14:foregroundMark x1="52807" y1="24844" x2="52807" y2="24844"/>
                          <a14:foregroundMark x1="52895" y1="24844" x2="52895" y2="24844"/>
                          <a14:foregroundMark x1="54386" y1="29688" x2="54386" y2="29688"/>
                          <a14:foregroundMark x1="55877" y1="33594" x2="55877" y2="33594"/>
                          <a14:foregroundMark x1="57807" y1="38125" x2="57807" y2="38125"/>
                          <a14:foregroundMark x1="60526" y1="45469" x2="60526" y2="45469"/>
                          <a14:foregroundMark x1="61930" y1="48281" x2="61930" y2="48281"/>
                          <a14:foregroundMark x1="63333" y1="53750" x2="63333" y2="53750"/>
                          <a14:foregroundMark x1="62632" y1="55000" x2="62632" y2="55000"/>
                          <a14:foregroundMark x1="60263" y1="54688" x2="60263" y2="54688"/>
                          <a14:foregroundMark x1="60088" y1="50000" x2="60088" y2="50000"/>
                          <a14:foregroundMark x1="58684" y1="45781" x2="58684" y2="45781"/>
                          <a14:foregroundMark x1="56053" y1="63906" x2="56053" y2="63906"/>
                          <a14:foregroundMark x1="55088" y1="64063" x2="55088" y2="64063"/>
                          <a14:foregroundMark x1="54474" y1="64531" x2="54474" y2="64531"/>
                          <a14:foregroundMark x1="52982" y1="68594" x2="52982" y2="68594"/>
                          <a14:foregroundMark x1="53860" y1="70781" x2="53860" y2="70781"/>
                          <a14:foregroundMark x1="57632" y1="69063" x2="57632" y2="69063"/>
                          <a14:foregroundMark x1="57807" y1="67969" x2="57807" y2="67969"/>
                          <a14:foregroundMark x1="43772" y1="63906" x2="43772" y2="63906"/>
                          <a14:foregroundMark x1="41228" y1="63750" x2="41228" y2="63750"/>
                          <a14:foregroundMark x1="40263" y1="62813" x2="40263" y2="62813"/>
                          <a14:foregroundMark x1="41316" y1="67813" x2="41316" y2="67813"/>
                          <a14:foregroundMark x1="42632" y1="68438" x2="42632" y2="68438"/>
                          <a14:foregroundMark x1="40614" y1="60469" x2="40614" y2="60469"/>
                          <a14:foregroundMark x1="36667" y1="47500" x2="36667" y2="47500"/>
                          <a14:foregroundMark x1="36667" y1="47500" x2="36667" y2="47500"/>
                          <a14:foregroundMark x1="38246" y1="47500" x2="38246" y2="47500"/>
                          <a14:foregroundMark x1="38509" y1="47500" x2="38509" y2="47500"/>
                          <a14:foregroundMark x1="38509" y1="47344" x2="38509" y2="47344"/>
                          <a14:foregroundMark x1="37895" y1="41719" x2="37895" y2="41719"/>
                          <a14:foregroundMark x1="37807" y1="43438" x2="37807" y2="43438"/>
                          <a14:foregroundMark x1="35351" y1="56406" x2="35351" y2="5640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48039" y="1943471"/>
              <a:ext cx="6748330" cy="3491549"/>
            </a:xfrm>
            <a:prstGeom prst="rect">
              <a:avLst/>
            </a:prstGeom>
          </p:spPr>
        </p:pic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44EF169F-FB81-4205-916C-3174E4D22F6B}"/>
                </a:ext>
              </a:extLst>
            </p:cNvPr>
            <p:cNvSpPr/>
            <p:nvPr/>
          </p:nvSpPr>
          <p:spPr>
            <a:xfrm rot="17981665">
              <a:off x="7345080" y="4097566"/>
              <a:ext cx="1395847" cy="4890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41B5B3C7-C362-4898-8021-C3E768D1656B}"/>
                </a:ext>
              </a:extLst>
            </p:cNvPr>
            <p:cNvSpPr/>
            <p:nvPr/>
          </p:nvSpPr>
          <p:spPr>
            <a:xfrm rot="14447051">
              <a:off x="9762645" y="4098231"/>
              <a:ext cx="1464684" cy="520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0" name="Titel 1">
            <a:extLst>
              <a:ext uri="{FF2B5EF4-FFF2-40B4-BE49-F238E27FC236}">
                <a16:creationId xmlns:a16="http://schemas.microsoft.com/office/drawing/2014/main" id="{463F3456-44AC-4077-A407-C03C746C8F9D}"/>
              </a:ext>
            </a:extLst>
          </p:cNvPr>
          <p:cNvSpPr txBox="1">
            <a:spLocks/>
          </p:cNvSpPr>
          <p:nvPr/>
        </p:nvSpPr>
        <p:spPr>
          <a:xfrm>
            <a:off x="-2047726" y="3982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7200" b="1" dirty="0">
                <a:solidFill>
                  <a:schemeClr val="bg1"/>
                </a:solidFill>
              </a:rPr>
              <a:t>Agricycling</a:t>
            </a:r>
          </a:p>
        </p:txBody>
      </p:sp>
    </p:spTree>
    <p:extLst>
      <p:ext uri="{BB962C8B-B14F-4D97-AF65-F5344CB8AC3E}">
        <p14:creationId xmlns:p14="http://schemas.microsoft.com/office/powerpoint/2010/main" val="1758735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A6B1AD-015B-4A8C-A160-251775F1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Waarom?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1C5E65-B36F-42C0-A2FF-EA04A2F3B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r>
              <a:rPr lang="nl-NL" dirty="0">
                <a:solidFill>
                  <a:schemeClr val="bg1"/>
                </a:solidFill>
              </a:rPr>
              <a:t>Meer dan de helft van de actieve stikstof toegevoegd aan de bodem uit externe bronnen</a:t>
            </a:r>
          </a:p>
          <a:p>
            <a:r>
              <a:rPr lang="nl-NL" dirty="0">
                <a:solidFill>
                  <a:schemeClr val="bg1"/>
                </a:solidFill>
              </a:rPr>
              <a:t>1/3 van de toevoeging van N aan de bodem voorzien uit kunstmest</a:t>
            </a:r>
          </a:p>
          <a:p>
            <a:r>
              <a:rPr lang="nl-NL" dirty="0">
                <a:solidFill>
                  <a:schemeClr val="bg1"/>
                </a:solidFill>
              </a:rPr>
              <a:t>Beschikbaarheid koolstof van mest soorten optimaliseren</a:t>
            </a:r>
          </a:p>
          <a:p>
            <a:r>
              <a:rPr lang="nl-NL" dirty="0">
                <a:solidFill>
                  <a:schemeClr val="bg1"/>
                </a:solidFill>
              </a:rPr>
              <a:t>Omdat landbouw(grond) de oplossing biedt voor veel maatschappelijke opgaves</a:t>
            </a:r>
          </a:p>
        </p:txBody>
      </p:sp>
      <p:pic>
        <p:nvPicPr>
          <p:cNvPr id="1030" name="Picture 6" descr="Stikstofbalans landbouw 2018">
            <a:extLst>
              <a:ext uri="{FF2B5EF4-FFF2-40B4-BE49-F238E27FC236}">
                <a16:creationId xmlns:a16="http://schemas.microsoft.com/office/drawing/2014/main" id="{85037AD5-10F6-45D0-9C4C-6DC743D50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03C2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739B9889-1914-462A-8660-2DBC86FB6984}"/>
              </a:ext>
            </a:extLst>
          </p:cNvPr>
          <p:cNvSpPr/>
          <p:nvPr/>
        </p:nvSpPr>
        <p:spPr>
          <a:xfrm>
            <a:off x="2143637" y="2867025"/>
            <a:ext cx="2714625" cy="762000"/>
          </a:xfrm>
          <a:custGeom>
            <a:avLst/>
            <a:gdLst>
              <a:gd name="connsiteX0" fmla="*/ 2714625 w 2714625"/>
              <a:gd name="connsiteY0" fmla="*/ 238125 h 762000"/>
              <a:gd name="connsiteX1" fmla="*/ 2628900 w 2714625"/>
              <a:gd name="connsiteY1" fmla="*/ 219075 h 762000"/>
              <a:gd name="connsiteX2" fmla="*/ 2600325 w 2714625"/>
              <a:gd name="connsiteY2" fmla="*/ 209550 h 762000"/>
              <a:gd name="connsiteX3" fmla="*/ 2552700 w 2714625"/>
              <a:gd name="connsiteY3" fmla="*/ 200025 h 762000"/>
              <a:gd name="connsiteX4" fmla="*/ 2495550 w 2714625"/>
              <a:gd name="connsiteY4" fmla="*/ 180975 h 762000"/>
              <a:gd name="connsiteX5" fmla="*/ 2466975 w 2714625"/>
              <a:gd name="connsiteY5" fmla="*/ 171450 h 762000"/>
              <a:gd name="connsiteX6" fmla="*/ 2352675 w 2714625"/>
              <a:gd name="connsiteY6" fmla="*/ 142875 h 762000"/>
              <a:gd name="connsiteX7" fmla="*/ 2314575 w 2714625"/>
              <a:gd name="connsiteY7" fmla="*/ 133350 h 762000"/>
              <a:gd name="connsiteX8" fmla="*/ 2219325 w 2714625"/>
              <a:gd name="connsiteY8" fmla="*/ 104775 h 762000"/>
              <a:gd name="connsiteX9" fmla="*/ 2190750 w 2714625"/>
              <a:gd name="connsiteY9" fmla="*/ 95250 h 762000"/>
              <a:gd name="connsiteX10" fmla="*/ 2152650 w 2714625"/>
              <a:gd name="connsiteY10" fmla="*/ 85725 h 762000"/>
              <a:gd name="connsiteX11" fmla="*/ 2095500 w 2714625"/>
              <a:gd name="connsiteY11" fmla="*/ 66675 h 762000"/>
              <a:gd name="connsiteX12" fmla="*/ 2019300 w 2714625"/>
              <a:gd name="connsiteY12" fmla="*/ 57150 h 762000"/>
              <a:gd name="connsiteX13" fmla="*/ 1962150 w 2714625"/>
              <a:gd name="connsiteY13" fmla="*/ 47625 h 762000"/>
              <a:gd name="connsiteX14" fmla="*/ 1781175 w 2714625"/>
              <a:gd name="connsiteY14" fmla="*/ 38100 h 762000"/>
              <a:gd name="connsiteX15" fmla="*/ 1562100 w 2714625"/>
              <a:gd name="connsiteY15" fmla="*/ 19050 h 762000"/>
              <a:gd name="connsiteX16" fmla="*/ 1390650 w 2714625"/>
              <a:gd name="connsiteY16" fmla="*/ 0 h 762000"/>
              <a:gd name="connsiteX17" fmla="*/ 1104900 w 2714625"/>
              <a:gd name="connsiteY17" fmla="*/ 9525 h 762000"/>
              <a:gd name="connsiteX18" fmla="*/ 1038225 w 2714625"/>
              <a:gd name="connsiteY18" fmla="*/ 19050 h 762000"/>
              <a:gd name="connsiteX19" fmla="*/ 952500 w 2714625"/>
              <a:gd name="connsiteY19" fmla="*/ 38100 h 762000"/>
              <a:gd name="connsiteX20" fmla="*/ 885825 w 2714625"/>
              <a:gd name="connsiteY20" fmla="*/ 57150 h 762000"/>
              <a:gd name="connsiteX21" fmla="*/ 857250 w 2714625"/>
              <a:gd name="connsiteY21" fmla="*/ 76200 h 762000"/>
              <a:gd name="connsiteX22" fmla="*/ 819150 w 2714625"/>
              <a:gd name="connsiteY22" fmla="*/ 85725 h 762000"/>
              <a:gd name="connsiteX23" fmla="*/ 790575 w 2714625"/>
              <a:gd name="connsiteY23" fmla="*/ 95250 h 762000"/>
              <a:gd name="connsiteX24" fmla="*/ 752475 w 2714625"/>
              <a:gd name="connsiteY24" fmla="*/ 114300 h 762000"/>
              <a:gd name="connsiteX25" fmla="*/ 657225 w 2714625"/>
              <a:gd name="connsiteY25" fmla="*/ 142875 h 762000"/>
              <a:gd name="connsiteX26" fmla="*/ 628650 w 2714625"/>
              <a:gd name="connsiteY26" fmla="*/ 161925 h 762000"/>
              <a:gd name="connsiteX27" fmla="*/ 590550 w 2714625"/>
              <a:gd name="connsiteY27" fmla="*/ 190500 h 762000"/>
              <a:gd name="connsiteX28" fmla="*/ 552450 w 2714625"/>
              <a:gd name="connsiteY28" fmla="*/ 200025 h 762000"/>
              <a:gd name="connsiteX29" fmla="*/ 485775 w 2714625"/>
              <a:gd name="connsiteY29" fmla="*/ 238125 h 762000"/>
              <a:gd name="connsiteX30" fmla="*/ 457200 w 2714625"/>
              <a:gd name="connsiteY30" fmla="*/ 247650 h 762000"/>
              <a:gd name="connsiteX31" fmla="*/ 419100 w 2714625"/>
              <a:gd name="connsiteY31" fmla="*/ 276225 h 762000"/>
              <a:gd name="connsiteX32" fmla="*/ 390525 w 2714625"/>
              <a:gd name="connsiteY32" fmla="*/ 285750 h 762000"/>
              <a:gd name="connsiteX33" fmla="*/ 314325 w 2714625"/>
              <a:gd name="connsiteY33" fmla="*/ 323850 h 762000"/>
              <a:gd name="connsiteX34" fmla="*/ 257175 w 2714625"/>
              <a:gd name="connsiteY34" fmla="*/ 361950 h 762000"/>
              <a:gd name="connsiteX35" fmla="*/ 238125 w 2714625"/>
              <a:gd name="connsiteY35" fmla="*/ 390525 h 762000"/>
              <a:gd name="connsiteX36" fmla="*/ 209550 w 2714625"/>
              <a:gd name="connsiteY36" fmla="*/ 409575 h 762000"/>
              <a:gd name="connsiteX37" fmla="*/ 171450 w 2714625"/>
              <a:gd name="connsiteY37" fmla="*/ 466725 h 762000"/>
              <a:gd name="connsiteX38" fmla="*/ 142875 w 2714625"/>
              <a:gd name="connsiteY38" fmla="*/ 495300 h 762000"/>
              <a:gd name="connsiteX39" fmla="*/ 104775 w 2714625"/>
              <a:gd name="connsiteY39" fmla="*/ 561975 h 762000"/>
              <a:gd name="connsiteX40" fmla="*/ 66675 w 2714625"/>
              <a:gd name="connsiteY40" fmla="*/ 619125 h 762000"/>
              <a:gd name="connsiteX41" fmla="*/ 57150 w 2714625"/>
              <a:gd name="connsiteY41" fmla="*/ 647700 h 762000"/>
              <a:gd name="connsiteX42" fmla="*/ 38100 w 2714625"/>
              <a:gd name="connsiteY42" fmla="*/ 676275 h 762000"/>
              <a:gd name="connsiteX43" fmla="*/ 19050 w 2714625"/>
              <a:gd name="connsiteY43" fmla="*/ 733425 h 762000"/>
              <a:gd name="connsiteX44" fmla="*/ 9525 w 2714625"/>
              <a:gd name="connsiteY44" fmla="*/ 762000 h 762000"/>
              <a:gd name="connsiteX45" fmla="*/ 0 w 2714625"/>
              <a:gd name="connsiteY45" fmla="*/ 723900 h 762000"/>
              <a:gd name="connsiteX46" fmla="*/ 19050 w 2714625"/>
              <a:gd name="connsiteY46" fmla="*/ 609600 h 762000"/>
              <a:gd name="connsiteX47" fmla="*/ 28575 w 2714625"/>
              <a:gd name="connsiteY47" fmla="*/ 581025 h 762000"/>
              <a:gd name="connsiteX48" fmla="*/ 47625 w 2714625"/>
              <a:gd name="connsiteY48" fmla="*/ 552450 h 762000"/>
              <a:gd name="connsiteX49" fmla="*/ 76200 w 2714625"/>
              <a:gd name="connsiteY49" fmla="*/ 457200 h 762000"/>
              <a:gd name="connsiteX50" fmla="*/ 85725 w 2714625"/>
              <a:gd name="connsiteY50" fmla="*/ 428625 h 762000"/>
              <a:gd name="connsiteX51" fmla="*/ 95250 w 2714625"/>
              <a:gd name="connsiteY51" fmla="*/ 400050 h 762000"/>
              <a:gd name="connsiteX52" fmla="*/ 123825 w 2714625"/>
              <a:gd name="connsiteY52" fmla="*/ 371475 h 762000"/>
              <a:gd name="connsiteX53" fmla="*/ 142875 w 2714625"/>
              <a:gd name="connsiteY53" fmla="*/ 314325 h 762000"/>
              <a:gd name="connsiteX54" fmla="*/ 171450 w 2714625"/>
              <a:gd name="connsiteY54" fmla="*/ 257175 h 762000"/>
              <a:gd name="connsiteX55" fmla="*/ 200025 w 2714625"/>
              <a:gd name="connsiteY55" fmla="*/ 238125 h 762000"/>
              <a:gd name="connsiteX56" fmla="*/ 257175 w 2714625"/>
              <a:gd name="connsiteY56" fmla="*/ 276225 h 762000"/>
              <a:gd name="connsiteX57" fmla="*/ 285750 w 2714625"/>
              <a:gd name="connsiteY57" fmla="*/ 295275 h 762000"/>
              <a:gd name="connsiteX58" fmla="*/ 314325 w 2714625"/>
              <a:gd name="connsiteY58" fmla="*/ 323850 h 762000"/>
              <a:gd name="connsiteX59" fmla="*/ 333375 w 2714625"/>
              <a:gd name="connsiteY59" fmla="*/ 352425 h 762000"/>
              <a:gd name="connsiteX60" fmla="*/ 361950 w 2714625"/>
              <a:gd name="connsiteY60" fmla="*/ 371475 h 762000"/>
              <a:gd name="connsiteX61" fmla="*/ 390525 w 2714625"/>
              <a:gd name="connsiteY61" fmla="*/ 400050 h 762000"/>
              <a:gd name="connsiteX62" fmla="*/ 419100 w 2714625"/>
              <a:gd name="connsiteY62" fmla="*/ 409575 h 762000"/>
              <a:gd name="connsiteX63" fmla="*/ 476250 w 2714625"/>
              <a:gd name="connsiteY63" fmla="*/ 447675 h 762000"/>
              <a:gd name="connsiteX64" fmla="*/ 485775 w 2714625"/>
              <a:gd name="connsiteY64" fmla="*/ 476250 h 762000"/>
              <a:gd name="connsiteX65" fmla="*/ 438150 w 2714625"/>
              <a:gd name="connsiteY65" fmla="*/ 495300 h 762000"/>
              <a:gd name="connsiteX66" fmla="*/ 361950 w 2714625"/>
              <a:gd name="connsiteY66" fmla="*/ 533400 h 762000"/>
              <a:gd name="connsiteX67" fmla="*/ 295275 w 2714625"/>
              <a:gd name="connsiteY67" fmla="*/ 561975 h 762000"/>
              <a:gd name="connsiteX68" fmla="*/ 266700 w 2714625"/>
              <a:gd name="connsiteY68" fmla="*/ 571500 h 762000"/>
              <a:gd name="connsiteX69" fmla="*/ 171450 w 2714625"/>
              <a:gd name="connsiteY69" fmla="*/ 600075 h 762000"/>
              <a:gd name="connsiteX70" fmla="*/ 142875 w 2714625"/>
              <a:gd name="connsiteY70" fmla="*/ 609600 h 762000"/>
              <a:gd name="connsiteX71" fmla="*/ 85725 w 2714625"/>
              <a:gd name="connsiteY71" fmla="*/ 647700 h 762000"/>
              <a:gd name="connsiteX72" fmla="*/ 28575 w 2714625"/>
              <a:gd name="connsiteY72" fmla="*/ 685800 h 762000"/>
              <a:gd name="connsiteX73" fmla="*/ 0 w 2714625"/>
              <a:gd name="connsiteY73" fmla="*/ 704850 h 762000"/>
              <a:gd name="connsiteX74" fmla="*/ 0 w 2714625"/>
              <a:gd name="connsiteY74" fmla="*/ 74295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714625" h="762000">
                <a:moveTo>
                  <a:pt x="2714625" y="238125"/>
                </a:moveTo>
                <a:cubicBezTo>
                  <a:pt x="2681889" y="231578"/>
                  <a:pt x="2660287" y="228043"/>
                  <a:pt x="2628900" y="219075"/>
                </a:cubicBezTo>
                <a:cubicBezTo>
                  <a:pt x="2619246" y="216317"/>
                  <a:pt x="2610065" y="211985"/>
                  <a:pt x="2600325" y="209550"/>
                </a:cubicBezTo>
                <a:cubicBezTo>
                  <a:pt x="2584619" y="205623"/>
                  <a:pt x="2568319" y="204285"/>
                  <a:pt x="2552700" y="200025"/>
                </a:cubicBezTo>
                <a:cubicBezTo>
                  <a:pt x="2533327" y="194741"/>
                  <a:pt x="2514600" y="187325"/>
                  <a:pt x="2495550" y="180975"/>
                </a:cubicBezTo>
                <a:cubicBezTo>
                  <a:pt x="2486025" y="177800"/>
                  <a:pt x="2476715" y="173885"/>
                  <a:pt x="2466975" y="171450"/>
                </a:cubicBezTo>
                <a:lnTo>
                  <a:pt x="2352675" y="142875"/>
                </a:lnTo>
                <a:cubicBezTo>
                  <a:pt x="2339975" y="139700"/>
                  <a:pt x="2326994" y="137490"/>
                  <a:pt x="2314575" y="133350"/>
                </a:cubicBezTo>
                <a:cubicBezTo>
                  <a:pt x="2178762" y="88079"/>
                  <a:pt x="2320092" y="133565"/>
                  <a:pt x="2219325" y="104775"/>
                </a:cubicBezTo>
                <a:cubicBezTo>
                  <a:pt x="2209671" y="102017"/>
                  <a:pt x="2200404" y="98008"/>
                  <a:pt x="2190750" y="95250"/>
                </a:cubicBezTo>
                <a:cubicBezTo>
                  <a:pt x="2178163" y="91654"/>
                  <a:pt x="2165189" y="89487"/>
                  <a:pt x="2152650" y="85725"/>
                </a:cubicBezTo>
                <a:cubicBezTo>
                  <a:pt x="2133416" y="79955"/>
                  <a:pt x="2115425" y="69166"/>
                  <a:pt x="2095500" y="66675"/>
                </a:cubicBezTo>
                <a:lnTo>
                  <a:pt x="2019300" y="57150"/>
                </a:lnTo>
                <a:cubicBezTo>
                  <a:pt x="2000181" y="54419"/>
                  <a:pt x="1981401" y="49165"/>
                  <a:pt x="1962150" y="47625"/>
                </a:cubicBezTo>
                <a:cubicBezTo>
                  <a:pt x="1901934" y="42808"/>
                  <a:pt x="1841430" y="42404"/>
                  <a:pt x="1781175" y="38100"/>
                </a:cubicBezTo>
                <a:cubicBezTo>
                  <a:pt x="1708061" y="32878"/>
                  <a:pt x="1635117" y="25493"/>
                  <a:pt x="1562100" y="19050"/>
                </a:cubicBezTo>
                <a:cubicBezTo>
                  <a:pt x="1441190" y="8381"/>
                  <a:pt x="1488057" y="13915"/>
                  <a:pt x="1390650" y="0"/>
                </a:cubicBezTo>
                <a:cubicBezTo>
                  <a:pt x="1295400" y="3175"/>
                  <a:pt x="1200064" y="4381"/>
                  <a:pt x="1104900" y="9525"/>
                </a:cubicBezTo>
                <a:cubicBezTo>
                  <a:pt x="1082482" y="10737"/>
                  <a:pt x="1060370" y="15359"/>
                  <a:pt x="1038225" y="19050"/>
                </a:cubicBezTo>
                <a:cubicBezTo>
                  <a:pt x="1014655" y="22978"/>
                  <a:pt x="976475" y="31250"/>
                  <a:pt x="952500" y="38100"/>
                </a:cubicBezTo>
                <a:cubicBezTo>
                  <a:pt x="856847" y="65429"/>
                  <a:pt x="1004932" y="27373"/>
                  <a:pt x="885825" y="57150"/>
                </a:cubicBezTo>
                <a:cubicBezTo>
                  <a:pt x="876300" y="63500"/>
                  <a:pt x="867772" y="71691"/>
                  <a:pt x="857250" y="76200"/>
                </a:cubicBezTo>
                <a:cubicBezTo>
                  <a:pt x="845218" y="81357"/>
                  <a:pt x="831737" y="82129"/>
                  <a:pt x="819150" y="85725"/>
                </a:cubicBezTo>
                <a:cubicBezTo>
                  <a:pt x="809496" y="88483"/>
                  <a:pt x="799803" y="91295"/>
                  <a:pt x="790575" y="95250"/>
                </a:cubicBezTo>
                <a:cubicBezTo>
                  <a:pt x="777524" y="100843"/>
                  <a:pt x="765770" y="109314"/>
                  <a:pt x="752475" y="114300"/>
                </a:cubicBezTo>
                <a:cubicBezTo>
                  <a:pt x="722049" y="125710"/>
                  <a:pt x="685140" y="124265"/>
                  <a:pt x="657225" y="142875"/>
                </a:cubicBezTo>
                <a:cubicBezTo>
                  <a:pt x="647700" y="149225"/>
                  <a:pt x="637965" y="155271"/>
                  <a:pt x="628650" y="161925"/>
                </a:cubicBezTo>
                <a:cubicBezTo>
                  <a:pt x="615732" y="171152"/>
                  <a:pt x="604749" y="183400"/>
                  <a:pt x="590550" y="190500"/>
                </a:cubicBezTo>
                <a:cubicBezTo>
                  <a:pt x="578841" y="196354"/>
                  <a:pt x="564707" y="195428"/>
                  <a:pt x="552450" y="200025"/>
                </a:cubicBezTo>
                <a:cubicBezTo>
                  <a:pt x="485654" y="225073"/>
                  <a:pt x="541045" y="210490"/>
                  <a:pt x="485775" y="238125"/>
                </a:cubicBezTo>
                <a:cubicBezTo>
                  <a:pt x="476795" y="242615"/>
                  <a:pt x="466725" y="244475"/>
                  <a:pt x="457200" y="247650"/>
                </a:cubicBezTo>
                <a:cubicBezTo>
                  <a:pt x="444500" y="257175"/>
                  <a:pt x="432883" y="268349"/>
                  <a:pt x="419100" y="276225"/>
                </a:cubicBezTo>
                <a:cubicBezTo>
                  <a:pt x="410383" y="281206"/>
                  <a:pt x="399665" y="281595"/>
                  <a:pt x="390525" y="285750"/>
                </a:cubicBezTo>
                <a:cubicBezTo>
                  <a:pt x="364672" y="297501"/>
                  <a:pt x="337954" y="308098"/>
                  <a:pt x="314325" y="323850"/>
                </a:cubicBezTo>
                <a:lnTo>
                  <a:pt x="257175" y="361950"/>
                </a:lnTo>
                <a:cubicBezTo>
                  <a:pt x="250825" y="371475"/>
                  <a:pt x="246220" y="382430"/>
                  <a:pt x="238125" y="390525"/>
                </a:cubicBezTo>
                <a:cubicBezTo>
                  <a:pt x="230030" y="398620"/>
                  <a:pt x="217088" y="400960"/>
                  <a:pt x="209550" y="409575"/>
                </a:cubicBezTo>
                <a:cubicBezTo>
                  <a:pt x="194473" y="426805"/>
                  <a:pt x="187639" y="450536"/>
                  <a:pt x="171450" y="466725"/>
                </a:cubicBezTo>
                <a:lnTo>
                  <a:pt x="142875" y="495300"/>
                </a:lnTo>
                <a:cubicBezTo>
                  <a:pt x="121036" y="560818"/>
                  <a:pt x="150907" y="481244"/>
                  <a:pt x="104775" y="561975"/>
                </a:cubicBezTo>
                <a:cubicBezTo>
                  <a:pt x="68016" y="626304"/>
                  <a:pt x="133173" y="552627"/>
                  <a:pt x="66675" y="619125"/>
                </a:cubicBezTo>
                <a:cubicBezTo>
                  <a:pt x="63500" y="628650"/>
                  <a:pt x="61640" y="638720"/>
                  <a:pt x="57150" y="647700"/>
                </a:cubicBezTo>
                <a:cubicBezTo>
                  <a:pt x="52030" y="657939"/>
                  <a:pt x="42749" y="665814"/>
                  <a:pt x="38100" y="676275"/>
                </a:cubicBezTo>
                <a:cubicBezTo>
                  <a:pt x="29945" y="694625"/>
                  <a:pt x="25400" y="714375"/>
                  <a:pt x="19050" y="733425"/>
                </a:cubicBezTo>
                <a:lnTo>
                  <a:pt x="9525" y="762000"/>
                </a:lnTo>
                <a:cubicBezTo>
                  <a:pt x="6350" y="749300"/>
                  <a:pt x="0" y="736991"/>
                  <a:pt x="0" y="723900"/>
                </a:cubicBezTo>
                <a:cubicBezTo>
                  <a:pt x="0" y="689113"/>
                  <a:pt x="9018" y="644711"/>
                  <a:pt x="19050" y="609600"/>
                </a:cubicBezTo>
                <a:cubicBezTo>
                  <a:pt x="21808" y="599946"/>
                  <a:pt x="24085" y="590005"/>
                  <a:pt x="28575" y="581025"/>
                </a:cubicBezTo>
                <a:cubicBezTo>
                  <a:pt x="33695" y="570786"/>
                  <a:pt x="41275" y="561975"/>
                  <a:pt x="47625" y="552450"/>
                </a:cubicBezTo>
                <a:cubicBezTo>
                  <a:pt x="62020" y="494869"/>
                  <a:pt x="53010" y="526769"/>
                  <a:pt x="76200" y="457200"/>
                </a:cubicBezTo>
                <a:lnTo>
                  <a:pt x="85725" y="428625"/>
                </a:lnTo>
                <a:cubicBezTo>
                  <a:pt x="88900" y="419100"/>
                  <a:pt x="88150" y="407150"/>
                  <a:pt x="95250" y="400050"/>
                </a:cubicBezTo>
                <a:lnTo>
                  <a:pt x="123825" y="371475"/>
                </a:lnTo>
                <a:lnTo>
                  <a:pt x="142875" y="314325"/>
                </a:lnTo>
                <a:cubicBezTo>
                  <a:pt x="150622" y="291084"/>
                  <a:pt x="152986" y="275639"/>
                  <a:pt x="171450" y="257175"/>
                </a:cubicBezTo>
                <a:cubicBezTo>
                  <a:pt x="179545" y="249080"/>
                  <a:pt x="190500" y="244475"/>
                  <a:pt x="200025" y="238125"/>
                </a:cubicBezTo>
                <a:lnTo>
                  <a:pt x="257175" y="276225"/>
                </a:lnTo>
                <a:cubicBezTo>
                  <a:pt x="266700" y="282575"/>
                  <a:pt x="277655" y="287180"/>
                  <a:pt x="285750" y="295275"/>
                </a:cubicBezTo>
                <a:cubicBezTo>
                  <a:pt x="295275" y="304800"/>
                  <a:pt x="305701" y="313502"/>
                  <a:pt x="314325" y="323850"/>
                </a:cubicBezTo>
                <a:cubicBezTo>
                  <a:pt x="321654" y="332644"/>
                  <a:pt x="325280" y="344330"/>
                  <a:pt x="333375" y="352425"/>
                </a:cubicBezTo>
                <a:cubicBezTo>
                  <a:pt x="341470" y="360520"/>
                  <a:pt x="353156" y="364146"/>
                  <a:pt x="361950" y="371475"/>
                </a:cubicBezTo>
                <a:cubicBezTo>
                  <a:pt x="372298" y="380099"/>
                  <a:pt x="379317" y="392578"/>
                  <a:pt x="390525" y="400050"/>
                </a:cubicBezTo>
                <a:cubicBezTo>
                  <a:pt x="398879" y="405619"/>
                  <a:pt x="410323" y="404699"/>
                  <a:pt x="419100" y="409575"/>
                </a:cubicBezTo>
                <a:cubicBezTo>
                  <a:pt x="439114" y="420694"/>
                  <a:pt x="476250" y="447675"/>
                  <a:pt x="476250" y="447675"/>
                </a:cubicBezTo>
                <a:cubicBezTo>
                  <a:pt x="479425" y="457200"/>
                  <a:pt x="492047" y="468410"/>
                  <a:pt x="485775" y="476250"/>
                </a:cubicBezTo>
                <a:cubicBezTo>
                  <a:pt x="475094" y="489601"/>
                  <a:pt x="453096" y="486997"/>
                  <a:pt x="438150" y="495300"/>
                </a:cubicBezTo>
                <a:cubicBezTo>
                  <a:pt x="345989" y="546500"/>
                  <a:pt x="451395" y="507844"/>
                  <a:pt x="361950" y="533400"/>
                </a:cubicBezTo>
                <a:cubicBezTo>
                  <a:pt x="317274" y="546164"/>
                  <a:pt x="346075" y="540204"/>
                  <a:pt x="295275" y="561975"/>
                </a:cubicBezTo>
                <a:cubicBezTo>
                  <a:pt x="286047" y="565930"/>
                  <a:pt x="276354" y="568742"/>
                  <a:pt x="266700" y="571500"/>
                </a:cubicBezTo>
                <a:cubicBezTo>
                  <a:pt x="165933" y="600290"/>
                  <a:pt x="307263" y="554804"/>
                  <a:pt x="171450" y="600075"/>
                </a:cubicBezTo>
                <a:cubicBezTo>
                  <a:pt x="161925" y="603250"/>
                  <a:pt x="151229" y="604031"/>
                  <a:pt x="142875" y="609600"/>
                </a:cubicBezTo>
                <a:lnTo>
                  <a:pt x="85725" y="647700"/>
                </a:lnTo>
                <a:lnTo>
                  <a:pt x="28575" y="685800"/>
                </a:lnTo>
                <a:cubicBezTo>
                  <a:pt x="19050" y="692150"/>
                  <a:pt x="0" y="693402"/>
                  <a:pt x="0" y="704850"/>
                </a:cubicBezTo>
                <a:lnTo>
                  <a:pt x="0" y="742950"/>
                </a:lnTo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4941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6" descr="Stikstofbalans landbouw 2018">
            <a:extLst>
              <a:ext uri="{FF2B5EF4-FFF2-40B4-BE49-F238E27FC236}">
                <a16:creationId xmlns:a16="http://schemas.microsoft.com/office/drawing/2014/main" id="{1752DE43-5158-4618-AE78-AD6CA24D4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 bwMode="auto">
          <a:xfrm>
            <a:off x="149009" y="3836305"/>
            <a:ext cx="1665650" cy="24642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hthoek 37">
            <a:extLst>
              <a:ext uri="{FF2B5EF4-FFF2-40B4-BE49-F238E27FC236}">
                <a16:creationId xmlns:a16="http://schemas.microsoft.com/office/drawing/2014/main" id="{FFEBADB9-00C7-4CB2-8C29-1183632C0991}"/>
              </a:ext>
            </a:extLst>
          </p:cNvPr>
          <p:cNvSpPr/>
          <p:nvPr/>
        </p:nvSpPr>
        <p:spPr>
          <a:xfrm>
            <a:off x="824262" y="0"/>
            <a:ext cx="10977214" cy="3743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A4031793-5723-4140-9046-E7F151EC29D4}"/>
              </a:ext>
            </a:extLst>
          </p:cNvPr>
          <p:cNvSpPr/>
          <p:nvPr/>
        </p:nvSpPr>
        <p:spPr>
          <a:xfrm>
            <a:off x="8822633" y="66675"/>
            <a:ext cx="2076450" cy="21717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6B079F31-3901-42E3-B6DA-F0AEAF01D970}"/>
              </a:ext>
            </a:extLst>
          </p:cNvPr>
          <p:cNvSpPr/>
          <p:nvPr/>
        </p:nvSpPr>
        <p:spPr>
          <a:xfrm>
            <a:off x="6785943" y="66675"/>
            <a:ext cx="2076450" cy="21717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7CDF2F9-2FFC-4784-9652-287184690AF4}"/>
              </a:ext>
            </a:extLst>
          </p:cNvPr>
          <p:cNvSpPr/>
          <p:nvPr/>
        </p:nvSpPr>
        <p:spPr>
          <a:xfrm>
            <a:off x="3815154" y="66675"/>
            <a:ext cx="2076450" cy="21717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8FB8CB13-FC96-47E1-817E-172D1310E943}"/>
              </a:ext>
            </a:extLst>
          </p:cNvPr>
          <p:cNvSpPr/>
          <p:nvPr/>
        </p:nvSpPr>
        <p:spPr>
          <a:xfrm>
            <a:off x="1724024" y="66675"/>
            <a:ext cx="2147389" cy="21717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D88B959-E90B-471B-A06E-E08CE302CADE}"/>
              </a:ext>
            </a:extLst>
          </p:cNvPr>
          <p:cNvSpPr/>
          <p:nvPr/>
        </p:nvSpPr>
        <p:spPr>
          <a:xfrm>
            <a:off x="1724024" y="3350141"/>
            <a:ext cx="9175059" cy="771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Reststromen cooperatie / proces voor beschikbaar stellen van mineralen</a:t>
            </a:r>
          </a:p>
        </p:txBody>
      </p:sp>
      <p:sp>
        <p:nvSpPr>
          <p:cNvPr id="5" name="Afgeronde rechthoek 14">
            <a:extLst>
              <a:ext uri="{FF2B5EF4-FFF2-40B4-BE49-F238E27FC236}">
                <a16:creationId xmlns:a16="http://schemas.microsoft.com/office/drawing/2014/main" id="{516F7948-7DC3-47C2-8D65-D0B2111EC584}"/>
              </a:ext>
            </a:extLst>
          </p:cNvPr>
          <p:cNvSpPr/>
          <p:nvPr/>
        </p:nvSpPr>
        <p:spPr>
          <a:xfrm>
            <a:off x="4081759" y="5178805"/>
            <a:ext cx="1980309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Akkerbouwer 70 ha 2% </a:t>
            </a:r>
            <a:r>
              <a:rPr lang="nl-NL" sz="1400" dirty="0" err="1">
                <a:solidFill>
                  <a:schemeClr val="tx1"/>
                </a:solidFill>
              </a:rPr>
              <a:t>org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6" name="Afgeronde rechthoek 15">
            <a:extLst>
              <a:ext uri="{FF2B5EF4-FFF2-40B4-BE49-F238E27FC236}">
                <a16:creationId xmlns:a16="http://schemas.microsoft.com/office/drawing/2014/main" id="{A79C38C7-0851-46A0-B5D5-05F2010A5728}"/>
              </a:ext>
            </a:extLst>
          </p:cNvPr>
          <p:cNvSpPr/>
          <p:nvPr/>
        </p:nvSpPr>
        <p:spPr>
          <a:xfrm>
            <a:off x="6549339" y="5178805"/>
            <a:ext cx="1980310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Veehouder 70 ha 9% </a:t>
            </a:r>
            <a:r>
              <a:rPr lang="nl-NL" sz="1400" dirty="0" err="1">
                <a:solidFill>
                  <a:schemeClr val="tx1"/>
                </a:solidFill>
              </a:rPr>
              <a:t>org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7" name="Afgeronde rechthoek 16">
            <a:extLst>
              <a:ext uri="{FF2B5EF4-FFF2-40B4-BE49-F238E27FC236}">
                <a16:creationId xmlns:a16="http://schemas.microsoft.com/office/drawing/2014/main" id="{76EFA907-703A-416A-A569-A1253A2C30C9}"/>
              </a:ext>
            </a:extLst>
          </p:cNvPr>
          <p:cNvSpPr/>
          <p:nvPr/>
        </p:nvSpPr>
        <p:spPr>
          <a:xfrm>
            <a:off x="1614179" y="5178805"/>
            <a:ext cx="1980309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Veehouder 70 ha 7% </a:t>
            </a:r>
            <a:r>
              <a:rPr lang="nl-NL" sz="1400" dirty="0" err="1">
                <a:solidFill>
                  <a:schemeClr val="tx1"/>
                </a:solidFill>
              </a:rPr>
              <a:t>org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8" name="Afgeronde rechthoek 16">
            <a:extLst>
              <a:ext uri="{FF2B5EF4-FFF2-40B4-BE49-F238E27FC236}">
                <a16:creationId xmlns:a16="http://schemas.microsoft.com/office/drawing/2014/main" id="{C4382FFD-83CB-48C9-A907-DF3090494BF1}"/>
              </a:ext>
            </a:extLst>
          </p:cNvPr>
          <p:cNvSpPr/>
          <p:nvPr/>
        </p:nvSpPr>
        <p:spPr>
          <a:xfrm>
            <a:off x="8982292" y="5178805"/>
            <a:ext cx="1980309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Pootgoed teler 70 ha 2% </a:t>
            </a:r>
            <a:r>
              <a:rPr lang="nl-NL" sz="1400" dirty="0" err="1">
                <a:solidFill>
                  <a:schemeClr val="tx1"/>
                </a:solidFill>
              </a:rPr>
              <a:t>org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9" name="Afgeronde rechthoek 14">
            <a:extLst>
              <a:ext uri="{FF2B5EF4-FFF2-40B4-BE49-F238E27FC236}">
                <a16:creationId xmlns:a16="http://schemas.microsoft.com/office/drawing/2014/main" id="{C245B525-8628-414E-A446-310E2947312E}"/>
              </a:ext>
            </a:extLst>
          </p:cNvPr>
          <p:cNvSpPr/>
          <p:nvPr/>
        </p:nvSpPr>
        <p:spPr>
          <a:xfrm>
            <a:off x="2073730" y="404384"/>
            <a:ext cx="1335196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Akkerbouwer</a:t>
            </a:r>
          </a:p>
        </p:txBody>
      </p:sp>
      <p:sp>
        <p:nvSpPr>
          <p:cNvPr id="10" name="Afgeronde rechthoek 15">
            <a:extLst>
              <a:ext uri="{FF2B5EF4-FFF2-40B4-BE49-F238E27FC236}">
                <a16:creationId xmlns:a16="http://schemas.microsoft.com/office/drawing/2014/main" id="{CB89B02A-B87F-4E6B-A373-4C5CDADDA64A}"/>
              </a:ext>
            </a:extLst>
          </p:cNvPr>
          <p:cNvSpPr/>
          <p:nvPr/>
        </p:nvSpPr>
        <p:spPr>
          <a:xfrm>
            <a:off x="4213911" y="404384"/>
            <a:ext cx="1335196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Veehouder</a:t>
            </a:r>
          </a:p>
          <a:p>
            <a:pPr algn="ctr"/>
            <a:r>
              <a:rPr lang="nl-NL" sz="1400" dirty="0">
                <a:solidFill>
                  <a:schemeClr val="tx1"/>
                </a:solidFill>
              </a:rPr>
              <a:t>Drijfmest</a:t>
            </a:r>
          </a:p>
        </p:txBody>
      </p:sp>
      <p:sp>
        <p:nvSpPr>
          <p:cNvPr id="11" name="Afgeronde rechthoek 16">
            <a:extLst>
              <a:ext uri="{FF2B5EF4-FFF2-40B4-BE49-F238E27FC236}">
                <a16:creationId xmlns:a16="http://schemas.microsoft.com/office/drawing/2014/main" id="{6173A9EB-D824-477D-AD6C-366D790E8C28}"/>
              </a:ext>
            </a:extLst>
          </p:cNvPr>
          <p:cNvSpPr/>
          <p:nvPr/>
        </p:nvSpPr>
        <p:spPr>
          <a:xfrm>
            <a:off x="4213911" y="1183605"/>
            <a:ext cx="1335196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Veehouder</a:t>
            </a:r>
          </a:p>
          <a:p>
            <a:pPr algn="ctr"/>
            <a:r>
              <a:rPr lang="nl-NL" sz="1400" dirty="0">
                <a:solidFill>
                  <a:schemeClr val="tx1"/>
                </a:solidFill>
              </a:rPr>
              <a:t>Drijfmest</a:t>
            </a:r>
          </a:p>
        </p:txBody>
      </p:sp>
      <p:sp>
        <p:nvSpPr>
          <p:cNvPr id="12" name="Afgeronde rechthoek 16">
            <a:extLst>
              <a:ext uri="{FF2B5EF4-FFF2-40B4-BE49-F238E27FC236}">
                <a16:creationId xmlns:a16="http://schemas.microsoft.com/office/drawing/2014/main" id="{FD0389CE-D4DF-4D0F-81F5-CBB27B5F287E}"/>
              </a:ext>
            </a:extLst>
          </p:cNvPr>
          <p:cNvSpPr/>
          <p:nvPr/>
        </p:nvSpPr>
        <p:spPr>
          <a:xfrm>
            <a:off x="2073730" y="1183605"/>
            <a:ext cx="1335196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Pootgoed teler</a:t>
            </a:r>
          </a:p>
        </p:txBody>
      </p:sp>
      <p:sp>
        <p:nvSpPr>
          <p:cNvPr id="13" name="Afgeronde rechthoek 15">
            <a:extLst>
              <a:ext uri="{FF2B5EF4-FFF2-40B4-BE49-F238E27FC236}">
                <a16:creationId xmlns:a16="http://schemas.microsoft.com/office/drawing/2014/main" id="{588B6289-88DB-4BE3-B3D0-B877D59CC285}"/>
              </a:ext>
            </a:extLst>
          </p:cNvPr>
          <p:cNvSpPr/>
          <p:nvPr/>
        </p:nvSpPr>
        <p:spPr>
          <a:xfrm>
            <a:off x="7206756" y="404384"/>
            <a:ext cx="1335196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err="1">
                <a:solidFill>
                  <a:schemeClr val="tx1"/>
                </a:solidFill>
              </a:rPr>
              <a:t>Fryske</a:t>
            </a:r>
            <a:r>
              <a:rPr lang="nl-NL" sz="1400" dirty="0">
                <a:solidFill>
                  <a:schemeClr val="tx1"/>
                </a:solidFill>
              </a:rPr>
              <a:t> </a:t>
            </a:r>
            <a:r>
              <a:rPr lang="nl-NL" sz="1400" dirty="0" err="1">
                <a:solidFill>
                  <a:schemeClr val="tx1"/>
                </a:solidFill>
              </a:rPr>
              <a:t>gea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14" name="Afgeronde rechthoek 16">
            <a:extLst>
              <a:ext uri="{FF2B5EF4-FFF2-40B4-BE49-F238E27FC236}">
                <a16:creationId xmlns:a16="http://schemas.microsoft.com/office/drawing/2014/main" id="{C3D7CA2A-F6DE-4EB5-979F-998C4A339470}"/>
              </a:ext>
            </a:extLst>
          </p:cNvPr>
          <p:cNvSpPr/>
          <p:nvPr/>
        </p:nvSpPr>
        <p:spPr>
          <a:xfrm>
            <a:off x="7213292" y="1183605"/>
            <a:ext cx="1335196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Natuur- monumenten</a:t>
            </a:r>
          </a:p>
        </p:txBody>
      </p:sp>
      <p:sp>
        <p:nvSpPr>
          <p:cNvPr id="15" name="Afgeronde rechthoek 15">
            <a:extLst>
              <a:ext uri="{FF2B5EF4-FFF2-40B4-BE49-F238E27FC236}">
                <a16:creationId xmlns:a16="http://schemas.microsoft.com/office/drawing/2014/main" id="{0C0C17CC-6CD3-4D04-A638-E1D2F7E6E4E8}"/>
              </a:ext>
            </a:extLst>
          </p:cNvPr>
          <p:cNvSpPr/>
          <p:nvPr/>
        </p:nvSpPr>
        <p:spPr>
          <a:xfrm>
            <a:off x="9249982" y="404384"/>
            <a:ext cx="1335196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Gemeente </a:t>
            </a:r>
          </a:p>
        </p:txBody>
      </p:sp>
      <p:sp>
        <p:nvSpPr>
          <p:cNvPr id="16" name="Afgeronde rechthoek 16">
            <a:extLst>
              <a:ext uri="{FF2B5EF4-FFF2-40B4-BE49-F238E27FC236}">
                <a16:creationId xmlns:a16="http://schemas.microsoft.com/office/drawing/2014/main" id="{43D286D1-F964-485B-9151-BC2D0B9EE98F}"/>
              </a:ext>
            </a:extLst>
          </p:cNvPr>
          <p:cNvSpPr/>
          <p:nvPr/>
        </p:nvSpPr>
        <p:spPr>
          <a:xfrm>
            <a:off x="9249982" y="1183605"/>
            <a:ext cx="1335196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 err="1">
                <a:solidFill>
                  <a:schemeClr val="tx1"/>
                </a:solidFill>
              </a:rPr>
              <a:t>Water-schappen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23" name="Pijl: gebogen 22">
            <a:extLst>
              <a:ext uri="{FF2B5EF4-FFF2-40B4-BE49-F238E27FC236}">
                <a16:creationId xmlns:a16="http://schemas.microsoft.com/office/drawing/2014/main" id="{37875BF9-E569-42EB-95EC-1E184AAF5E1D}"/>
              </a:ext>
            </a:extLst>
          </p:cNvPr>
          <p:cNvSpPr/>
          <p:nvPr/>
        </p:nvSpPr>
        <p:spPr>
          <a:xfrm rot="10800000" flipH="1">
            <a:off x="2629930" y="2238369"/>
            <a:ext cx="3108773" cy="86073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4" name="Pijl: gebogen 23">
            <a:extLst>
              <a:ext uri="{FF2B5EF4-FFF2-40B4-BE49-F238E27FC236}">
                <a16:creationId xmlns:a16="http://schemas.microsoft.com/office/drawing/2014/main" id="{E38AB3EA-FAE6-4CC5-A6BA-0554750488FA}"/>
              </a:ext>
            </a:extLst>
          </p:cNvPr>
          <p:cNvSpPr/>
          <p:nvPr/>
        </p:nvSpPr>
        <p:spPr>
          <a:xfrm rot="10800000" flipH="1">
            <a:off x="4749252" y="2238371"/>
            <a:ext cx="989451" cy="841170"/>
          </a:xfrm>
          <a:prstGeom prst="ben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Pijl: gebogen 24">
            <a:extLst>
              <a:ext uri="{FF2B5EF4-FFF2-40B4-BE49-F238E27FC236}">
                <a16:creationId xmlns:a16="http://schemas.microsoft.com/office/drawing/2014/main" id="{C05F3C14-A31E-4F1C-938E-0622073C1C7A}"/>
              </a:ext>
            </a:extLst>
          </p:cNvPr>
          <p:cNvSpPr/>
          <p:nvPr/>
        </p:nvSpPr>
        <p:spPr>
          <a:xfrm rot="10800000">
            <a:off x="6918714" y="2238371"/>
            <a:ext cx="3131358" cy="877335"/>
          </a:xfrm>
          <a:prstGeom prst="ben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6" name="Pijl: gebogen 25">
            <a:extLst>
              <a:ext uri="{FF2B5EF4-FFF2-40B4-BE49-F238E27FC236}">
                <a16:creationId xmlns:a16="http://schemas.microsoft.com/office/drawing/2014/main" id="{027F3617-D655-4245-A6A6-F3E022FE9F7F}"/>
              </a:ext>
            </a:extLst>
          </p:cNvPr>
          <p:cNvSpPr/>
          <p:nvPr/>
        </p:nvSpPr>
        <p:spPr>
          <a:xfrm rot="10800000">
            <a:off x="6918714" y="2238374"/>
            <a:ext cx="1031086" cy="860730"/>
          </a:xfrm>
          <a:prstGeom prst="ben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9" name="Pijl: rechts 28">
            <a:extLst>
              <a:ext uri="{FF2B5EF4-FFF2-40B4-BE49-F238E27FC236}">
                <a16:creationId xmlns:a16="http://schemas.microsoft.com/office/drawing/2014/main" id="{C1747516-D891-4025-8FFF-CAD891E6C209}"/>
              </a:ext>
            </a:extLst>
          </p:cNvPr>
          <p:cNvSpPr/>
          <p:nvPr/>
        </p:nvSpPr>
        <p:spPr>
          <a:xfrm rot="5400000">
            <a:off x="4806560" y="1394997"/>
            <a:ext cx="3047610" cy="1020397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8713302C-3A87-40F0-9A0F-8B544C06F5C1}"/>
              </a:ext>
            </a:extLst>
          </p:cNvPr>
          <p:cNvSpPr txBox="1"/>
          <p:nvPr/>
        </p:nvSpPr>
        <p:spPr>
          <a:xfrm>
            <a:off x="787033" y="2200633"/>
            <a:ext cx="1889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u="sng" dirty="0">
                <a:solidFill>
                  <a:srgbClr val="FFC000"/>
                </a:solidFill>
              </a:rPr>
              <a:t>Beschikbare stromen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FFC000"/>
                </a:solidFill>
              </a:rPr>
              <a:t>Drijfmest regulier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FFC000"/>
                </a:solidFill>
              </a:rPr>
              <a:t>Dunne fractie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FFC000"/>
                </a:solidFill>
              </a:rPr>
              <a:t>Dikke fractie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FFC000"/>
                </a:solidFill>
              </a:rPr>
              <a:t>Hekkelspecie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FFC000"/>
                </a:solidFill>
              </a:rPr>
              <a:t>Voerresten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ED405C16-B713-418E-BF0C-65ACDE6582AE}"/>
              </a:ext>
            </a:extLst>
          </p:cNvPr>
          <p:cNvSpPr txBox="1"/>
          <p:nvPr/>
        </p:nvSpPr>
        <p:spPr>
          <a:xfrm>
            <a:off x="10192240" y="2206164"/>
            <a:ext cx="1889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u="sng" dirty="0">
                <a:solidFill>
                  <a:srgbClr val="FFC000"/>
                </a:solidFill>
              </a:rPr>
              <a:t>Beschikbare stromen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FFC000"/>
                </a:solidFill>
              </a:rPr>
              <a:t>Groen restmateriaal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FFC000"/>
                </a:solidFill>
              </a:rPr>
              <a:t>Maaisel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FFC000"/>
                </a:solidFill>
              </a:rPr>
              <a:t>GFT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FFC000"/>
                </a:solidFill>
              </a:rPr>
              <a:t>Baggerslip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rgbClr val="FFC000"/>
                </a:solidFill>
              </a:rPr>
              <a:t>Humane excretie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9C538A79-D377-4639-B16E-3696B2556398}"/>
              </a:ext>
            </a:extLst>
          </p:cNvPr>
          <p:cNvSpPr txBox="1"/>
          <p:nvPr/>
        </p:nvSpPr>
        <p:spPr>
          <a:xfrm>
            <a:off x="2723970" y="2717147"/>
            <a:ext cx="2979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Beschikbare nutriënten en koolstofstromen</a:t>
            </a: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EF4E5EAF-5188-4D32-AFD7-CF8255F43C5D}"/>
              </a:ext>
            </a:extLst>
          </p:cNvPr>
          <p:cNvSpPr txBox="1"/>
          <p:nvPr/>
        </p:nvSpPr>
        <p:spPr>
          <a:xfrm>
            <a:off x="7130896" y="2740594"/>
            <a:ext cx="2979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Beschikbare nutriënten en koolstofstromen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24CDD4F7-3A31-4A86-A898-6CC542718F33}"/>
              </a:ext>
            </a:extLst>
          </p:cNvPr>
          <p:cNvSpPr txBox="1"/>
          <p:nvPr/>
        </p:nvSpPr>
        <p:spPr>
          <a:xfrm>
            <a:off x="7972572" y="3040089"/>
            <a:ext cx="1889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</a:rPr>
              <a:t>Verwerkingskosten</a:t>
            </a:r>
            <a:r>
              <a:rPr lang="nl-NL" sz="1200" u="sng" dirty="0">
                <a:solidFill>
                  <a:schemeClr val="bg1"/>
                </a:solidFill>
              </a:rPr>
              <a:t> 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376B00A9-04EE-47DE-85B4-55EBD0C1293E}"/>
              </a:ext>
            </a:extLst>
          </p:cNvPr>
          <p:cNvSpPr txBox="1"/>
          <p:nvPr/>
        </p:nvSpPr>
        <p:spPr>
          <a:xfrm>
            <a:off x="3203382" y="3040089"/>
            <a:ext cx="1889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</a:rPr>
              <a:t>Verwerkingskosten</a:t>
            </a:r>
            <a:r>
              <a:rPr lang="nl-NL" sz="1200" u="sng" dirty="0">
                <a:solidFill>
                  <a:schemeClr val="bg1"/>
                </a:solidFill>
              </a:rPr>
              <a:t> 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4E644290-EE68-4511-AC53-765D0AF33FA7}"/>
              </a:ext>
            </a:extLst>
          </p:cNvPr>
          <p:cNvSpPr txBox="1"/>
          <p:nvPr/>
        </p:nvSpPr>
        <p:spPr>
          <a:xfrm>
            <a:off x="3434977" y="4061201"/>
            <a:ext cx="261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u="sng" dirty="0"/>
              <a:t>Mest</a:t>
            </a:r>
          </a:p>
          <a:p>
            <a:pPr marL="685800" lvl="1" indent="-228600" algn="r">
              <a:buFont typeface="Arial" panose="020B0604020202020204" pitchFamily="34" charset="0"/>
              <a:buChar char="•"/>
            </a:pPr>
            <a:r>
              <a:rPr lang="nl-NL" sz="1200" dirty="0"/>
              <a:t>Dunne fractie (of humaan)</a:t>
            </a:r>
          </a:p>
          <a:p>
            <a:pPr marL="685800" lvl="1" indent="-228600" algn="r">
              <a:buFont typeface="Arial" panose="020B0604020202020204" pitchFamily="34" charset="0"/>
              <a:buChar char="•"/>
            </a:pPr>
            <a:r>
              <a:rPr lang="nl-NL" sz="1200" dirty="0"/>
              <a:t>Dikke fractie (of humaan)</a:t>
            </a:r>
          </a:p>
        </p:txBody>
      </p:sp>
      <p:pic>
        <p:nvPicPr>
          <p:cNvPr id="50" name="Afbeelding 49">
            <a:extLst>
              <a:ext uri="{FF2B5EF4-FFF2-40B4-BE49-F238E27FC236}">
                <a16:creationId xmlns:a16="http://schemas.microsoft.com/office/drawing/2014/main" id="{3F784AAF-9164-4EA6-8D64-979A6D7BB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894" y="5812123"/>
            <a:ext cx="1980310" cy="979202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3863DC1C-F604-42DB-8782-91C54E6C6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178" y="5813262"/>
            <a:ext cx="1980309" cy="979201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935AAC13-13C0-4F0D-959D-3F037D3E7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581" y="5817402"/>
            <a:ext cx="1954067" cy="966225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A6A536F7-F368-41FF-9B51-1C76BAE8A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025" y="5812123"/>
            <a:ext cx="1980310" cy="979202"/>
          </a:xfrm>
          <a:prstGeom prst="rect">
            <a:avLst/>
          </a:prstGeom>
        </p:spPr>
      </p:pic>
      <p:cxnSp>
        <p:nvCxnSpPr>
          <p:cNvPr id="59" name="Verbindingslijn: gebogen 58">
            <a:extLst>
              <a:ext uri="{FF2B5EF4-FFF2-40B4-BE49-F238E27FC236}">
                <a16:creationId xmlns:a16="http://schemas.microsoft.com/office/drawing/2014/main" id="{4A02DD79-50E9-466D-8016-8769E607D9CF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 rot="16200000" flipH="1">
            <a:off x="6396955" y="4036265"/>
            <a:ext cx="1057139" cy="1227940"/>
          </a:xfrm>
          <a:prstGeom prst="bentConnector3">
            <a:avLst>
              <a:gd name="adj1" fmla="val 58109"/>
            </a:avLst>
          </a:prstGeom>
          <a:ln w="1174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Verbindingslijn: gebogen 63">
            <a:extLst>
              <a:ext uri="{FF2B5EF4-FFF2-40B4-BE49-F238E27FC236}">
                <a16:creationId xmlns:a16="http://schemas.microsoft.com/office/drawing/2014/main" id="{7F38F8FD-B001-4324-8BFC-E997BA733D4E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6311553" y="4736191"/>
            <a:ext cx="3660894" cy="442614"/>
          </a:xfrm>
          <a:prstGeom prst="bentConnector2">
            <a:avLst/>
          </a:prstGeom>
          <a:ln w="1174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Verbindingslijn: gebogen 67">
            <a:extLst>
              <a:ext uri="{FF2B5EF4-FFF2-40B4-BE49-F238E27FC236}">
                <a16:creationId xmlns:a16="http://schemas.microsoft.com/office/drawing/2014/main" id="{854E9724-D2E8-44BC-BD64-1374EDCB1D03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rot="5400000">
            <a:off x="5163165" y="4030415"/>
            <a:ext cx="1057139" cy="1239640"/>
          </a:xfrm>
          <a:prstGeom prst="bentConnector3">
            <a:avLst>
              <a:gd name="adj1" fmla="val 58109"/>
            </a:avLst>
          </a:prstGeom>
          <a:ln w="1174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Verbindingslijn: gebogen 68">
            <a:extLst>
              <a:ext uri="{FF2B5EF4-FFF2-40B4-BE49-F238E27FC236}">
                <a16:creationId xmlns:a16="http://schemas.microsoft.com/office/drawing/2014/main" id="{905AF7F7-8AFE-46CF-B6A0-A8A111881959}"/>
              </a:ext>
            </a:extLst>
          </p:cNvPr>
          <p:cNvCxnSpPr>
            <a:cxnSpLocks/>
            <a:endCxn id="7" idx="0"/>
          </p:cNvCxnSpPr>
          <p:nvPr/>
        </p:nvCxnSpPr>
        <p:spPr>
          <a:xfrm rot="10800000" flipV="1">
            <a:off x="2604335" y="4736051"/>
            <a:ext cx="2604333" cy="442753"/>
          </a:xfrm>
          <a:prstGeom prst="bentConnector2">
            <a:avLst/>
          </a:prstGeom>
          <a:ln w="1174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kstvak 76">
            <a:extLst>
              <a:ext uri="{FF2B5EF4-FFF2-40B4-BE49-F238E27FC236}">
                <a16:creationId xmlns:a16="http://schemas.microsoft.com/office/drawing/2014/main" id="{35E1AEC7-C016-421D-ABCF-69A9F548E542}"/>
              </a:ext>
            </a:extLst>
          </p:cNvPr>
          <p:cNvSpPr txBox="1"/>
          <p:nvPr/>
        </p:nvSpPr>
        <p:spPr>
          <a:xfrm>
            <a:off x="6588397" y="4058041"/>
            <a:ext cx="4853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u="sng" dirty="0"/>
              <a:t>Compost / </a:t>
            </a:r>
            <a:r>
              <a:rPr lang="nl-NL" sz="1200" u="sng" dirty="0" err="1"/>
              <a:t>bokashi</a:t>
            </a:r>
            <a:r>
              <a:rPr lang="nl-NL" sz="1200" u="sng" dirty="0"/>
              <a:t>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/>
              <a:t>Samengesteld uit een veelzijdigheid van reststromen waarbij het proces de functie heeft mineralen beschikbaar te maken voor de bodem.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200" dirty="0"/>
          </a:p>
        </p:txBody>
      </p:sp>
      <p:sp>
        <p:nvSpPr>
          <p:cNvPr id="79" name="Tekstvak 78">
            <a:extLst>
              <a:ext uri="{FF2B5EF4-FFF2-40B4-BE49-F238E27FC236}">
                <a16:creationId xmlns:a16="http://schemas.microsoft.com/office/drawing/2014/main" id="{EAEEBAF4-0EB7-49BA-9018-49EAC2D25B4F}"/>
              </a:ext>
            </a:extLst>
          </p:cNvPr>
          <p:cNvSpPr txBox="1"/>
          <p:nvPr/>
        </p:nvSpPr>
        <p:spPr>
          <a:xfrm>
            <a:off x="4949928" y="4749666"/>
            <a:ext cx="2723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Op basis van de behoefte van de   bodem en functie verdeeld en toegepast </a:t>
            </a:r>
          </a:p>
        </p:txBody>
      </p:sp>
    </p:spTree>
    <p:extLst>
      <p:ext uri="{BB962C8B-B14F-4D97-AF65-F5344CB8AC3E}">
        <p14:creationId xmlns:p14="http://schemas.microsoft.com/office/powerpoint/2010/main" val="1472956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DDBEF-1CB2-423F-970A-6B0D77136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C6E5C9-B8C6-4B0B-A3AC-A3ECE01D8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13F8633-E431-4EBA-821D-1D2096D29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6" y="39711"/>
            <a:ext cx="12053103" cy="6857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2911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773319-DF67-4D9C-A131-614D729B9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Resultaat…..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C83936-B1D3-49AF-9EA0-C12FB4883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nl-NL" dirty="0">
                <a:solidFill>
                  <a:schemeClr val="bg1"/>
                </a:solidFill>
              </a:rPr>
              <a:t>Minder toevoeging van kunstmatige meststoffen 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Stikstof; minder kunstmest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Fosfaat; minder mijnen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Verdienmodel voor de boer 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Minder intensief teeltplan 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Minder focus op het eindproduct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Weerbare bodem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Stevigere sociaal economische positie voor de boer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Maatschappelijke winst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Meer OS (waterberging, CO2, waterzuivering)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Minder mineralen verlies (gezonder voedsel?)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Wederkerigheid in belangen tussen stad en platteland (gelijkheid)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pPr lvl="1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1CAA99A-DE87-43AB-8B77-5EDE63FA7D2A}"/>
              </a:ext>
            </a:extLst>
          </p:cNvPr>
          <p:cNvSpPr txBox="1"/>
          <p:nvPr/>
        </p:nvSpPr>
        <p:spPr>
          <a:xfrm>
            <a:off x="0" y="623126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“Mijn missie is de landbouw en samenleving weer met elkaar te verbinden”</a:t>
            </a:r>
          </a:p>
        </p:txBody>
      </p:sp>
    </p:spTree>
    <p:extLst>
      <p:ext uri="{BB962C8B-B14F-4D97-AF65-F5344CB8AC3E}">
        <p14:creationId xmlns:p14="http://schemas.microsoft.com/office/powerpoint/2010/main" val="1228779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14">
            <a:extLst>
              <a:ext uri="{FF2B5EF4-FFF2-40B4-BE49-F238E27FC236}">
                <a16:creationId xmlns:a16="http://schemas.microsoft.com/office/drawing/2014/main" id="{5798F799-35C5-48EC-9A64-33B72A74AB04}"/>
              </a:ext>
            </a:extLst>
          </p:cNvPr>
          <p:cNvSpPr/>
          <p:nvPr/>
        </p:nvSpPr>
        <p:spPr>
          <a:xfrm>
            <a:off x="2968363" y="2709272"/>
            <a:ext cx="1980309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Akkerbouwer 70 ha 2% </a:t>
            </a:r>
            <a:r>
              <a:rPr lang="nl-NL" sz="1400" dirty="0" err="1">
                <a:solidFill>
                  <a:schemeClr val="tx1"/>
                </a:solidFill>
              </a:rPr>
              <a:t>org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6" name="Afgeronde rechthoek 15">
            <a:extLst>
              <a:ext uri="{FF2B5EF4-FFF2-40B4-BE49-F238E27FC236}">
                <a16:creationId xmlns:a16="http://schemas.microsoft.com/office/drawing/2014/main" id="{899401A6-BAC1-413D-87AF-88D3795137D2}"/>
              </a:ext>
            </a:extLst>
          </p:cNvPr>
          <p:cNvSpPr/>
          <p:nvPr/>
        </p:nvSpPr>
        <p:spPr>
          <a:xfrm>
            <a:off x="7326436" y="2730880"/>
            <a:ext cx="1980310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Veehouder 70 ha 9% </a:t>
            </a:r>
            <a:r>
              <a:rPr lang="nl-NL" sz="1400" dirty="0" err="1">
                <a:solidFill>
                  <a:schemeClr val="tx1"/>
                </a:solidFill>
              </a:rPr>
              <a:t>org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7" name="Afgeronde rechthoek 16">
            <a:extLst>
              <a:ext uri="{FF2B5EF4-FFF2-40B4-BE49-F238E27FC236}">
                <a16:creationId xmlns:a16="http://schemas.microsoft.com/office/drawing/2014/main" id="{88123F19-6CBB-4DC3-8133-A3C533B6C13E}"/>
              </a:ext>
            </a:extLst>
          </p:cNvPr>
          <p:cNvSpPr/>
          <p:nvPr/>
        </p:nvSpPr>
        <p:spPr>
          <a:xfrm>
            <a:off x="500783" y="2709272"/>
            <a:ext cx="1980309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Veehouder 70 ha 7% </a:t>
            </a:r>
            <a:r>
              <a:rPr lang="nl-NL" sz="1400" dirty="0" err="1">
                <a:solidFill>
                  <a:schemeClr val="tx1"/>
                </a:solidFill>
              </a:rPr>
              <a:t>org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8" name="Afgeronde rechthoek 16">
            <a:extLst>
              <a:ext uri="{FF2B5EF4-FFF2-40B4-BE49-F238E27FC236}">
                <a16:creationId xmlns:a16="http://schemas.microsoft.com/office/drawing/2014/main" id="{9A8C48E1-B14C-4C3E-B476-99890208ECB0}"/>
              </a:ext>
            </a:extLst>
          </p:cNvPr>
          <p:cNvSpPr/>
          <p:nvPr/>
        </p:nvSpPr>
        <p:spPr>
          <a:xfrm>
            <a:off x="9759389" y="2730880"/>
            <a:ext cx="1980309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Pootgoed teler 70 ha 2% </a:t>
            </a:r>
            <a:r>
              <a:rPr lang="nl-NL" sz="1400" dirty="0" err="1">
                <a:solidFill>
                  <a:schemeClr val="tx1"/>
                </a:solidFill>
              </a:rPr>
              <a:t>org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16EC603-8A9A-4A0E-8796-474902FBB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04" y="-266836"/>
            <a:ext cx="11778496" cy="1325563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Voorbeeld business case. 							“Ieder voor zich”</a:t>
            </a:r>
          </a:p>
        </p:txBody>
      </p:sp>
      <p:sp>
        <p:nvSpPr>
          <p:cNvPr id="15" name="Pijl: rechts 14">
            <a:extLst>
              <a:ext uri="{FF2B5EF4-FFF2-40B4-BE49-F238E27FC236}">
                <a16:creationId xmlns:a16="http://schemas.microsoft.com/office/drawing/2014/main" id="{7515CA72-4F69-4A49-A1EE-241B0B142E46}"/>
              </a:ext>
            </a:extLst>
          </p:cNvPr>
          <p:cNvSpPr/>
          <p:nvPr/>
        </p:nvSpPr>
        <p:spPr>
          <a:xfrm rot="5400000">
            <a:off x="5056725" y="257281"/>
            <a:ext cx="2078549" cy="1030314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351BACC-0FD8-461F-83B8-D2C507FFEC5E}"/>
              </a:ext>
            </a:extLst>
          </p:cNvPr>
          <p:cNvSpPr txBox="1"/>
          <p:nvPr/>
        </p:nvSpPr>
        <p:spPr>
          <a:xfrm>
            <a:off x="6415114" y="395945"/>
            <a:ext cx="261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dirty="0">
                <a:solidFill>
                  <a:schemeClr val="bg1"/>
                </a:solidFill>
              </a:rPr>
              <a:t>Reststromen verwerking per bedrijf bij gelijke verdeling van reststromen 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1EF58DB2-A9C1-451C-B51C-A29B41E3E3FA}"/>
              </a:ext>
            </a:extLst>
          </p:cNvPr>
          <p:cNvSpPr txBox="1"/>
          <p:nvPr/>
        </p:nvSpPr>
        <p:spPr>
          <a:xfrm>
            <a:off x="674784" y="3348733"/>
            <a:ext cx="162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Opbrengst </a:t>
            </a:r>
            <a:r>
              <a:rPr lang="nl-NL" sz="1200" dirty="0" err="1">
                <a:solidFill>
                  <a:schemeClr val="bg1"/>
                </a:solidFill>
              </a:rPr>
              <a:t>eco</a:t>
            </a:r>
            <a:r>
              <a:rPr lang="nl-NL" sz="1200" dirty="0">
                <a:solidFill>
                  <a:schemeClr val="bg1"/>
                </a:solidFill>
              </a:rPr>
              <a:t>-diensten per bedrijf</a:t>
            </a:r>
          </a:p>
          <a:p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6F0DD316-BB86-43E5-8E12-F35ED44E4DCC}"/>
              </a:ext>
            </a:extLst>
          </p:cNvPr>
          <p:cNvSpPr txBox="1"/>
          <p:nvPr/>
        </p:nvSpPr>
        <p:spPr>
          <a:xfrm>
            <a:off x="573516" y="1811713"/>
            <a:ext cx="1871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Uit de cooperatie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bg1"/>
                </a:solidFill>
              </a:rPr>
              <a:t>Compost (200 ton)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nl-NL" sz="1200" dirty="0">
              <a:solidFill>
                <a:schemeClr val="bg1"/>
              </a:solidFill>
            </a:endParaRP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€ 800 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37BE551A-F36B-4459-A175-A42236F54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68" y="3811763"/>
            <a:ext cx="2165644" cy="937550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DF0945D8-2FC4-4C35-8953-588232F24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503" y="3820408"/>
            <a:ext cx="2165644" cy="937550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E7BD3144-E01A-45D4-B752-D51EA71A1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179" y="3799180"/>
            <a:ext cx="2028929" cy="950133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B5E4DB7D-F412-48B6-8781-13AFD6B0E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081" y="3820408"/>
            <a:ext cx="2028929" cy="950133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4EA44CB1-26FD-406D-9313-4689F6BA850F}"/>
              </a:ext>
            </a:extLst>
          </p:cNvPr>
          <p:cNvSpPr txBox="1"/>
          <p:nvPr/>
        </p:nvSpPr>
        <p:spPr>
          <a:xfrm>
            <a:off x="3105789" y="3348733"/>
            <a:ext cx="162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Opbrengst </a:t>
            </a:r>
            <a:r>
              <a:rPr lang="nl-NL" sz="1200" dirty="0" err="1">
                <a:solidFill>
                  <a:schemeClr val="bg1"/>
                </a:solidFill>
              </a:rPr>
              <a:t>eco</a:t>
            </a:r>
            <a:r>
              <a:rPr lang="nl-NL" sz="1200" dirty="0">
                <a:solidFill>
                  <a:schemeClr val="bg1"/>
                </a:solidFill>
              </a:rPr>
              <a:t>-diensten per bedrijf</a:t>
            </a:r>
          </a:p>
          <a:p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7B39573D-C287-4BA9-AEBC-A63B094D9D87}"/>
              </a:ext>
            </a:extLst>
          </p:cNvPr>
          <p:cNvSpPr txBox="1"/>
          <p:nvPr/>
        </p:nvSpPr>
        <p:spPr>
          <a:xfrm>
            <a:off x="7514437" y="3365199"/>
            <a:ext cx="162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Opbrengst </a:t>
            </a:r>
            <a:r>
              <a:rPr lang="nl-NL" sz="1200" dirty="0" err="1">
                <a:solidFill>
                  <a:schemeClr val="bg1"/>
                </a:solidFill>
              </a:rPr>
              <a:t>eco</a:t>
            </a:r>
            <a:r>
              <a:rPr lang="nl-NL" sz="1200" dirty="0">
                <a:solidFill>
                  <a:schemeClr val="bg1"/>
                </a:solidFill>
              </a:rPr>
              <a:t>-diensten per bedrijf</a:t>
            </a:r>
          </a:p>
          <a:p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C1C031A0-932B-4D11-8006-A8673881C030}"/>
              </a:ext>
            </a:extLst>
          </p:cNvPr>
          <p:cNvSpPr txBox="1"/>
          <p:nvPr/>
        </p:nvSpPr>
        <p:spPr>
          <a:xfrm>
            <a:off x="9934655" y="3358533"/>
            <a:ext cx="162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Opbrengst </a:t>
            </a:r>
            <a:r>
              <a:rPr lang="nl-NL" sz="1200" dirty="0" err="1">
                <a:solidFill>
                  <a:schemeClr val="bg1"/>
                </a:solidFill>
              </a:rPr>
              <a:t>eco</a:t>
            </a:r>
            <a:r>
              <a:rPr lang="nl-NL" sz="1200" dirty="0">
                <a:solidFill>
                  <a:schemeClr val="bg1"/>
                </a:solidFill>
              </a:rPr>
              <a:t>-diensten per bedrijf</a:t>
            </a:r>
          </a:p>
          <a:p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BB48F534-E2BF-449B-BC91-A3DCC04FD153}"/>
              </a:ext>
            </a:extLst>
          </p:cNvPr>
          <p:cNvSpPr txBox="1"/>
          <p:nvPr/>
        </p:nvSpPr>
        <p:spPr>
          <a:xfrm>
            <a:off x="674783" y="4889177"/>
            <a:ext cx="1629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Totale opbrengsten individu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€ 2000 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7A0C2920-495E-4D39-8DD6-C33368E2B298}"/>
              </a:ext>
            </a:extLst>
          </p:cNvPr>
          <p:cNvSpPr txBox="1"/>
          <p:nvPr/>
        </p:nvSpPr>
        <p:spPr>
          <a:xfrm>
            <a:off x="2986136" y="1811713"/>
            <a:ext cx="1871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Uit de cooperatie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bg1"/>
                </a:solidFill>
              </a:rPr>
              <a:t>Compost (200 ton)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nl-NL" sz="1200" dirty="0">
              <a:solidFill>
                <a:schemeClr val="bg1"/>
              </a:solidFill>
            </a:endParaRP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€ 800 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7345FEB8-0E7E-4F19-AACD-F72447F15D09}"/>
              </a:ext>
            </a:extLst>
          </p:cNvPr>
          <p:cNvSpPr txBox="1"/>
          <p:nvPr/>
        </p:nvSpPr>
        <p:spPr>
          <a:xfrm>
            <a:off x="7290463" y="1830750"/>
            <a:ext cx="1871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Uit de cooperatie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bg1"/>
                </a:solidFill>
              </a:rPr>
              <a:t>Compost (200 ton)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nl-NL" sz="1200" dirty="0">
              <a:solidFill>
                <a:schemeClr val="bg1"/>
              </a:solidFill>
            </a:endParaRP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€ 800 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5048ACDD-41F0-4926-97B9-3FD3C814BBF4}"/>
              </a:ext>
            </a:extLst>
          </p:cNvPr>
          <p:cNvSpPr txBox="1"/>
          <p:nvPr/>
        </p:nvSpPr>
        <p:spPr>
          <a:xfrm>
            <a:off x="9794016" y="1830750"/>
            <a:ext cx="1871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Uit de cooperatie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bg1"/>
                </a:solidFill>
              </a:rPr>
              <a:t>Compost (200 ton)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nl-NL" sz="1200" dirty="0">
              <a:solidFill>
                <a:schemeClr val="bg1"/>
              </a:solidFill>
            </a:endParaRP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€ 800 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AC78114C-0CAB-4C20-A524-FE242ADA39A3}"/>
              </a:ext>
            </a:extLst>
          </p:cNvPr>
          <p:cNvSpPr txBox="1"/>
          <p:nvPr/>
        </p:nvSpPr>
        <p:spPr>
          <a:xfrm>
            <a:off x="3143629" y="4889177"/>
            <a:ext cx="1629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Totale opbrengsten individu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€ 2600 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E83B94F2-D0C4-43BD-9D3D-2BFDEC5B6E8C}"/>
              </a:ext>
            </a:extLst>
          </p:cNvPr>
          <p:cNvSpPr txBox="1"/>
          <p:nvPr/>
        </p:nvSpPr>
        <p:spPr>
          <a:xfrm>
            <a:off x="9887442" y="4889177"/>
            <a:ext cx="1629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Totale opbrengsten individu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€ 2600 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23BC1D85-BB81-4230-BDEF-50339CD1DC62}"/>
              </a:ext>
            </a:extLst>
          </p:cNvPr>
          <p:cNvSpPr txBox="1"/>
          <p:nvPr/>
        </p:nvSpPr>
        <p:spPr>
          <a:xfrm>
            <a:off x="7532630" y="4889177"/>
            <a:ext cx="1629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Totale opbrengsten individu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€ 2000 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endParaRPr lang="nl-NL" sz="1200" dirty="0">
              <a:solidFill>
                <a:schemeClr val="bg1"/>
              </a:solidFill>
            </a:endParaRPr>
          </a:p>
        </p:txBody>
      </p:sp>
      <p:cxnSp>
        <p:nvCxnSpPr>
          <p:cNvPr id="45" name="Rechte verbindingslijn met pijl 44">
            <a:extLst>
              <a:ext uri="{FF2B5EF4-FFF2-40B4-BE49-F238E27FC236}">
                <a16:creationId xmlns:a16="http://schemas.microsoft.com/office/drawing/2014/main" id="{601F4101-AFF4-49E0-99DF-DA844B55DD6B}"/>
              </a:ext>
            </a:extLst>
          </p:cNvPr>
          <p:cNvCxnSpPr/>
          <p:nvPr/>
        </p:nvCxnSpPr>
        <p:spPr>
          <a:xfrm>
            <a:off x="4479627" y="2536475"/>
            <a:ext cx="9906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met pijl 45">
            <a:extLst>
              <a:ext uri="{FF2B5EF4-FFF2-40B4-BE49-F238E27FC236}">
                <a16:creationId xmlns:a16="http://schemas.microsoft.com/office/drawing/2014/main" id="{740D747C-F7F4-4716-9A7E-089D9C8680B1}"/>
              </a:ext>
            </a:extLst>
          </p:cNvPr>
          <p:cNvCxnSpPr>
            <a:cxnSpLocks/>
          </p:cNvCxnSpPr>
          <p:nvPr/>
        </p:nvCxnSpPr>
        <p:spPr>
          <a:xfrm flipH="1">
            <a:off x="6775152" y="2536475"/>
            <a:ext cx="904875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kstvak 46">
            <a:extLst>
              <a:ext uri="{FF2B5EF4-FFF2-40B4-BE49-F238E27FC236}">
                <a16:creationId xmlns:a16="http://schemas.microsoft.com/office/drawing/2014/main" id="{56E6F58C-167D-43F7-8B38-F4EE88E97E9D}"/>
              </a:ext>
            </a:extLst>
          </p:cNvPr>
          <p:cNvSpPr txBox="1"/>
          <p:nvPr/>
        </p:nvSpPr>
        <p:spPr>
          <a:xfrm>
            <a:off x="5262260" y="2221487"/>
            <a:ext cx="1629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Totale winst inname reststromen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€ 3.200</a:t>
            </a:r>
          </a:p>
        </p:txBody>
      </p:sp>
    </p:spTree>
    <p:extLst>
      <p:ext uri="{BB962C8B-B14F-4D97-AF65-F5344CB8AC3E}">
        <p14:creationId xmlns:p14="http://schemas.microsoft.com/office/powerpoint/2010/main" val="1206966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14">
            <a:extLst>
              <a:ext uri="{FF2B5EF4-FFF2-40B4-BE49-F238E27FC236}">
                <a16:creationId xmlns:a16="http://schemas.microsoft.com/office/drawing/2014/main" id="{5798F799-35C5-48EC-9A64-33B72A74AB04}"/>
              </a:ext>
            </a:extLst>
          </p:cNvPr>
          <p:cNvSpPr/>
          <p:nvPr/>
        </p:nvSpPr>
        <p:spPr>
          <a:xfrm>
            <a:off x="2968363" y="2092198"/>
            <a:ext cx="1980309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Akkerbouwer 70 ha 2% </a:t>
            </a:r>
            <a:r>
              <a:rPr lang="nl-NL" sz="1400" dirty="0" err="1">
                <a:solidFill>
                  <a:schemeClr val="tx1"/>
                </a:solidFill>
              </a:rPr>
              <a:t>org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6" name="Afgeronde rechthoek 15">
            <a:extLst>
              <a:ext uri="{FF2B5EF4-FFF2-40B4-BE49-F238E27FC236}">
                <a16:creationId xmlns:a16="http://schemas.microsoft.com/office/drawing/2014/main" id="{899401A6-BAC1-413D-87AF-88D3795137D2}"/>
              </a:ext>
            </a:extLst>
          </p:cNvPr>
          <p:cNvSpPr/>
          <p:nvPr/>
        </p:nvSpPr>
        <p:spPr>
          <a:xfrm>
            <a:off x="7326436" y="2113806"/>
            <a:ext cx="1980310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Veehouder 70 ha 9% </a:t>
            </a:r>
            <a:r>
              <a:rPr lang="nl-NL" sz="1400" dirty="0" err="1">
                <a:solidFill>
                  <a:schemeClr val="tx1"/>
                </a:solidFill>
              </a:rPr>
              <a:t>org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7" name="Afgeronde rechthoek 16">
            <a:extLst>
              <a:ext uri="{FF2B5EF4-FFF2-40B4-BE49-F238E27FC236}">
                <a16:creationId xmlns:a16="http://schemas.microsoft.com/office/drawing/2014/main" id="{88123F19-6CBB-4DC3-8133-A3C533B6C13E}"/>
              </a:ext>
            </a:extLst>
          </p:cNvPr>
          <p:cNvSpPr/>
          <p:nvPr/>
        </p:nvSpPr>
        <p:spPr>
          <a:xfrm>
            <a:off x="500783" y="2092198"/>
            <a:ext cx="1980309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Veehouder 70 ha 7% </a:t>
            </a:r>
            <a:r>
              <a:rPr lang="nl-NL" sz="1400" dirty="0" err="1">
                <a:solidFill>
                  <a:schemeClr val="tx1"/>
                </a:solidFill>
              </a:rPr>
              <a:t>org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8" name="Afgeronde rechthoek 16">
            <a:extLst>
              <a:ext uri="{FF2B5EF4-FFF2-40B4-BE49-F238E27FC236}">
                <a16:creationId xmlns:a16="http://schemas.microsoft.com/office/drawing/2014/main" id="{9A8C48E1-B14C-4C3E-B476-99890208ECB0}"/>
              </a:ext>
            </a:extLst>
          </p:cNvPr>
          <p:cNvSpPr/>
          <p:nvPr/>
        </p:nvSpPr>
        <p:spPr>
          <a:xfrm>
            <a:off x="9759389" y="2113806"/>
            <a:ext cx="1980309" cy="6124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>
                <a:solidFill>
                  <a:schemeClr val="tx1"/>
                </a:solidFill>
              </a:rPr>
              <a:t>Pootgoed teler 70 ha 2% </a:t>
            </a:r>
            <a:r>
              <a:rPr lang="nl-NL" sz="1400" dirty="0" err="1">
                <a:solidFill>
                  <a:schemeClr val="tx1"/>
                </a:solidFill>
              </a:rPr>
              <a:t>org</a:t>
            </a:r>
            <a:endParaRPr lang="nl-NL" sz="1400" dirty="0">
              <a:solidFill>
                <a:schemeClr val="tx1"/>
              </a:solidFill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16EC603-8A9A-4A0E-8796-474902FBB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04" y="-266836"/>
            <a:ext cx="11778496" cy="1325563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Mogelijke business case 							“</a:t>
            </a:r>
            <a:r>
              <a:rPr lang="nl-NL" sz="2800" dirty="0" err="1">
                <a:solidFill>
                  <a:schemeClr val="bg1"/>
                </a:solidFill>
              </a:rPr>
              <a:t>Cooperatief</a:t>
            </a:r>
            <a:r>
              <a:rPr lang="nl-NL" sz="2800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15" name="Pijl: rechts 14">
            <a:extLst>
              <a:ext uri="{FF2B5EF4-FFF2-40B4-BE49-F238E27FC236}">
                <a16:creationId xmlns:a16="http://schemas.microsoft.com/office/drawing/2014/main" id="{7515CA72-4F69-4A49-A1EE-241B0B142E46}"/>
              </a:ext>
            </a:extLst>
          </p:cNvPr>
          <p:cNvSpPr/>
          <p:nvPr/>
        </p:nvSpPr>
        <p:spPr>
          <a:xfrm rot="5400000">
            <a:off x="5264646" y="294467"/>
            <a:ext cx="1619248" cy="1030314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351BACC-0FD8-461F-83B8-D2C507FFEC5E}"/>
              </a:ext>
            </a:extLst>
          </p:cNvPr>
          <p:cNvSpPr txBox="1"/>
          <p:nvPr/>
        </p:nvSpPr>
        <p:spPr>
          <a:xfrm>
            <a:off x="6367489" y="502710"/>
            <a:ext cx="2610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dirty="0">
                <a:solidFill>
                  <a:schemeClr val="bg1"/>
                </a:solidFill>
              </a:rPr>
              <a:t>Reststromen verwerking per bedrijf bij verdeling op basis van functie/waarde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1EF58DB2-A9C1-451C-B51C-A29B41E3E3FA}"/>
              </a:ext>
            </a:extLst>
          </p:cNvPr>
          <p:cNvSpPr txBox="1"/>
          <p:nvPr/>
        </p:nvSpPr>
        <p:spPr>
          <a:xfrm>
            <a:off x="674784" y="2731659"/>
            <a:ext cx="162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Opbrengst </a:t>
            </a:r>
            <a:r>
              <a:rPr lang="nl-NL" sz="1200" dirty="0" err="1">
                <a:solidFill>
                  <a:schemeClr val="bg1"/>
                </a:solidFill>
              </a:rPr>
              <a:t>eco</a:t>
            </a:r>
            <a:r>
              <a:rPr lang="nl-NL" sz="1200" dirty="0">
                <a:solidFill>
                  <a:schemeClr val="bg1"/>
                </a:solidFill>
              </a:rPr>
              <a:t>-diensten per bedrijf</a:t>
            </a:r>
          </a:p>
          <a:p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6F0DD316-BB86-43E5-8E12-F35ED44E4DCC}"/>
              </a:ext>
            </a:extLst>
          </p:cNvPr>
          <p:cNvSpPr txBox="1"/>
          <p:nvPr/>
        </p:nvSpPr>
        <p:spPr>
          <a:xfrm>
            <a:off x="573516" y="1194639"/>
            <a:ext cx="1871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Uit de cooperatie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bg1"/>
                </a:solidFill>
              </a:rPr>
              <a:t>Compost (eens per 4 jaar 200 ton)</a:t>
            </a: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€ 200 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37BE551A-F36B-4459-A175-A42236F54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68" y="3194689"/>
            <a:ext cx="2165644" cy="937550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DF0945D8-2FC4-4C35-8953-588232F24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503" y="3203334"/>
            <a:ext cx="2165644" cy="937550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4EA44CB1-26FD-406D-9313-4689F6BA850F}"/>
              </a:ext>
            </a:extLst>
          </p:cNvPr>
          <p:cNvSpPr txBox="1"/>
          <p:nvPr/>
        </p:nvSpPr>
        <p:spPr>
          <a:xfrm>
            <a:off x="3105789" y="2731659"/>
            <a:ext cx="162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Opbrengst </a:t>
            </a:r>
            <a:r>
              <a:rPr lang="nl-NL" sz="1200" dirty="0" err="1">
                <a:solidFill>
                  <a:schemeClr val="bg1"/>
                </a:solidFill>
              </a:rPr>
              <a:t>eco</a:t>
            </a:r>
            <a:r>
              <a:rPr lang="nl-NL" sz="1200" dirty="0">
                <a:solidFill>
                  <a:schemeClr val="bg1"/>
                </a:solidFill>
              </a:rPr>
              <a:t>-diensten per bedrijf</a:t>
            </a:r>
          </a:p>
          <a:p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7B39573D-C287-4BA9-AEBC-A63B094D9D87}"/>
              </a:ext>
            </a:extLst>
          </p:cNvPr>
          <p:cNvSpPr txBox="1"/>
          <p:nvPr/>
        </p:nvSpPr>
        <p:spPr>
          <a:xfrm>
            <a:off x="7514437" y="2748125"/>
            <a:ext cx="162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Opbrengst </a:t>
            </a:r>
            <a:r>
              <a:rPr lang="nl-NL" sz="1200" dirty="0" err="1">
                <a:solidFill>
                  <a:schemeClr val="bg1"/>
                </a:solidFill>
              </a:rPr>
              <a:t>eco</a:t>
            </a:r>
            <a:r>
              <a:rPr lang="nl-NL" sz="1200" dirty="0">
                <a:solidFill>
                  <a:schemeClr val="bg1"/>
                </a:solidFill>
              </a:rPr>
              <a:t>-diensten per bedrijf</a:t>
            </a:r>
          </a:p>
          <a:p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C1C031A0-932B-4D11-8006-A8673881C030}"/>
              </a:ext>
            </a:extLst>
          </p:cNvPr>
          <p:cNvSpPr txBox="1"/>
          <p:nvPr/>
        </p:nvSpPr>
        <p:spPr>
          <a:xfrm>
            <a:off x="9934655" y="2741459"/>
            <a:ext cx="1629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Opbrengst </a:t>
            </a:r>
            <a:r>
              <a:rPr lang="nl-NL" sz="1200" dirty="0" err="1">
                <a:solidFill>
                  <a:schemeClr val="bg1"/>
                </a:solidFill>
              </a:rPr>
              <a:t>eco</a:t>
            </a:r>
            <a:r>
              <a:rPr lang="nl-NL" sz="1200" dirty="0">
                <a:solidFill>
                  <a:schemeClr val="bg1"/>
                </a:solidFill>
              </a:rPr>
              <a:t>-diensten per bedrijf</a:t>
            </a:r>
          </a:p>
          <a:p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BB48F534-E2BF-449B-BC91-A3DCC04FD153}"/>
              </a:ext>
            </a:extLst>
          </p:cNvPr>
          <p:cNvSpPr txBox="1"/>
          <p:nvPr/>
        </p:nvSpPr>
        <p:spPr>
          <a:xfrm>
            <a:off x="573516" y="5755108"/>
            <a:ext cx="1629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Totale opbrengsten individu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€ 3.600 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7A0C2920-495E-4D39-8DD6-C33368E2B298}"/>
              </a:ext>
            </a:extLst>
          </p:cNvPr>
          <p:cNvSpPr txBox="1"/>
          <p:nvPr/>
        </p:nvSpPr>
        <p:spPr>
          <a:xfrm>
            <a:off x="2986136" y="1194639"/>
            <a:ext cx="1871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Uit de cooperatie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bg1"/>
                </a:solidFill>
              </a:rPr>
              <a:t>Compost (350 ton)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nl-NL" sz="1200" dirty="0">
              <a:solidFill>
                <a:schemeClr val="bg1"/>
              </a:solidFill>
            </a:endParaRP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€ 1.400 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7345FEB8-0E7E-4F19-AACD-F72447F15D09}"/>
              </a:ext>
            </a:extLst>
          </p:cNvPr>
          <p:cNvSpPr txBox="1"/>
          <p:nvPr/>
        </p:nvSpPr>
        <p:spPr>
          <a:xfrm>
            <a:off x="7290463" y="1213676"/>
            <a:ext cx="1871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Uit de cooperatie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bg1"/>
                </a:solidFill>
              </a:rPr>
              <a:t>Compost (eens per vier jaar 200 ton)</a:t>
            </a: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€ 200 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5048ACDD-41F0-4926-97B9-3FD3C814BBF4}"/>
              </a:ext>
            </a:extLst>
          </p:cNvPr>
          <p:cNvSpPr txBox="1"/>
          <p:nvPr/>
        </p:nvSpPr>
        <p:spPr>
          <a:xfrm>
            <a:off x="9794016" y="1213676"/>
            <a:ext cx="18719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Uit de cooperatie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bg1"/>
                </a:solidFill>
              </a:rPr>
              <a:t>Compost (350 ton)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endParaRPr lang="nl-NL" sz="1200" dirty="0">
              <a:solidFill>
                <a:schemeClr val="bg1"/>
              </a:solidFill>
            </a:endParaRP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€ 1.400 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AC78114C-0CAB-4C20-A524-FE242ADA39A3}"/>
              </a:ext>
            </a:extLst>
          </p:cNvPr>
          <p:cNvSpPr txBox="1"/>
          <p:nvPr/>
        </p:nvSpPr>
        <p:spPr>
          <a:xfrm>
            <a:off x="3228303" y="5755108"/>
            <a:ext cx="1629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Totale opbrengsten individu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€ 3.600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E83B94F2-D0C4-43BD-9D3D-2BFDEC5B6E8C}"/>
              </a:ext>
            </a:extLst>
          </p:cNvPr>
          <p:cNvSpPr txBox="1"/>
          <p:nvPr/>
        </p:nvSpPr>
        <p:spPr>
          <a:xfrm>
            <a:off x="9989490" y="5752617"/>
            <a:ext cx="1629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Totale opbrengsten individu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€ 3.600 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23BC1D85-BB81-4230-BDEF-50339CD1DC62}"/>
              </a:ext>
            </a:extLst>
          </p:cNvPr>
          <p:cNvSpPr txBox="1"/>
          <p:nvPr/>
        </p:nvSpPr>
        <p:spPr>
          <a:xfrm>
            <a:off x="7532630" y="5761944"/>
            <a:ext cx="1629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Totale opbrengsten individu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€ 3.600 </a:t>
            </a:r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55B82173-704D-4896-8CBC-0DFD76005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621" y="3193611"/>
            <a:ext cx="2165644" cy="937550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52C8F2AA-E059-4099-B1C9-AFC3B9EB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556" y="3193611"/>
            <a:ext cx="2165644" cy="937550"/>
          </a:xfrm>
          <a:prstGeom prst="rect">
            <a:avLst/>
          </a:prstGeom>
        </p:spPr>
      </p:pic>
      <p:sp>
        <p:nvSpPr>
          <p:cNvPr id="27" name="Rechthoek 26">
            <a:extLst>
              <a:ext uri="{FF2B5EF4-FFF2-40B4-BE49-F238E27FC236}">
                <a16:creationId xmlns:a16="http://schemas.microsoft.com/office/drawing/2014/main" id="{38227DDD-8622-46EA-8616-0FFD33211EF1}"/>
              </a:ext>
            </a:extLst>
          </p:cNvPr>
          <p:cNvSpPr/>
          <p:nvPr/>
        </p:nvSpPr>
        <p:spPr>
          <a:xfrm>
            <a:off x="419568" y="4369597"/>
            <a:ext cx="11467632" cy="771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Reststromen cooperatie / proces voor beschikbaar stellen van mineralen</a:t>
            </a:r>
          </a:p>
        </p:txBody>
      </p:sp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05FCCFF5-6DE0-4555-AC11-F449FD8A0A39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1502390" y="4132239"/>
            <a:ext cx="0" cy="237358"/>
          </a:xfrm>
          <a:prstGeom prst="straightConnector1">
            <a:avLst/>
          </a:prstGeom>
          <a:ln w="444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9C7451CE-33FF-4479-9256-EEC2DE1D1BB5}"/>
              </a:ext>
            </a:extLst>
          </p:cNvPr>
          <p:cNvCxnSpPr>
            <a:cxnSpLocks/>
          </p:cNvCxnSpPr>
          <p:nvPr/>
        </p:nvCxnSpPr>
        <p:spPr>
          <a:xfrm>
            <a:off x="3988415" y="4131161"/>
            <a:ext cx="0" cy="237358"/>
          </a:xfrm>
          <a:prstGeom prst="straightConnector1">
            <a:avLst/>
          </a:prstGeom>
          <a:ln w="444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met pijl 44">
            <a:extLst>
              <a:ext uri="{FF2B5EF4-FFF2-40B4-BE49-F238E27FC236}">
                <a16:creationId xmlns:a16="http://schemas.microsoft.com/office/drawing/2014/main" id="{4AB3B536-D88B-45B4-951C-1C92AA707AE3}"/>
              </a:ext>
            </a:extLst>
          </p:cNvPr>
          <p:cNvCxnSpPr>
            <a:cxnSpLocks/>
          </p:cNvCxnSpPr>
          <p:nvPr/>
        </p:nvCxnSpPr>
        <p:spPr>
          <a:xfrm>
            <a:off x="8398490" y="4140884"/>
            <a:ext cx="0" cy="237358"/>
          </a:xfrm>
          <a:prstGeom prst="straightConnector1">
            <a:avLst/>
          </a:prstGeom>
          <a:ln w="444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chte verbindingslijn met pijl 45">
            <a:extLst>
              <a:ext uri="{FF2B5EF4-FFF2-40B4-BE49-F238E27FC236}">
                <a16:creationId xmlns:a16="http://schemas.microsoft.com/office/drawing/2014/main" id="{971A8D81-42D5-49A5-A4BF-44480F7FE0F4}"/>
              </a:ext>
            </a:extLst>
          </p:cNvPr>
          <p:cNvCxnSpPr>
            <a:cxnSpLocks/>
          </p:cNvCxnSpPr>
          <p:nvPr/>
        </p:nvCxnSpPr>
        <p:spPr>
          <a:xfrm>
            <a:off x="10836890" y="4131161"/>
            <a:ext cx="0" cy="237358"/>
          </a:xfrm>
          <a:prstGeom prst="straightConnector1">
            <a:avLst/>
          </a:prstGeom>
          <a:ln w="444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Verbindingslijn: gebogen 47">
            <a:extLst>
              <a:ext uri="{FF2B5EF4-FFF2-40B4-BE49-F238E27FC236}">
                <a16:creationId xmlns:a16="http://schemas.microsoft.com/office/drawing/2014/main" id="{1A60CBF4-F319-48FE-9B3E-B857C713FE88}"/>
              </a:ext>
            </a:extLst>
          </p:cNvPr>
          <p:cNvCxnSpPr>
            <a:cxnSpLocks/>
            <a:endCxn id="44" idx="0"/>
          </p:cNvCxnSpPr>
          <p:nvPr/>
        </p:nvCxnSpPr>
        <p:spPr>
          <a:xfrm rot="5400000">
            <a:off x="8146832" y="5561254"/>
            <a:ext cx="401377" cy="3"/>
          </a:xfrm>
          <a:prstGeom prst="bentConnector3">
            <a:avLst>
              <a:gd name="adj1" fmla="val 50000"/>
            </a:avLst>
          </a:prstGeom>
          <a:ln w="1174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Verbindingslijn: gebogen 48">
            <a:extLst>
              <a:ext uri="{FF2B5EF4-FFF2-40B4-BE49-F238E27FC236}">
                <a16:creationId xmlns:a16="http://schemas.microsoft.com/office/drawing/2014/main" id="{52F13079-1C26-46F5-B1D5-44A92682EE2B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5982365" y="5323630"/>
            <a:ext cx="4822013" cy="428987"/>
          </a:xfrm>
          <a:prstGeom prst="bentConnector2">
            <a:avLst/>
          </a:prstGeom>
          <a:ln w="1174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Verbindingslijn: gebogen 49">
            <a:extLst>
              <a:ext uri="{FF2B5EF4-FFF2-40B4-BE49-F238E27FC236}">
                <a16:creationId xmlns:a16="http://schemas.microsoft.com/office/drawing/2014/main" id="{1FDCCACA-18C6-423C-B452-0F8C5F31A0C4}"/>
              </a:ext>
            </a:extLst>
          </p:cNvPr>
          <p:cNvCxnSpPr>
            <a:cxnSpLocks/>
            <a:endCxn id="42" idx="0"/>
          </p:cNvCxnSpPr>
          <p:nvPr/>
        </p:nvCxnSpPr>
        <p:spPr>
          <a:xfrm rot="5400000">
            <a:off x="3845923" y="5557838"/>
            <a:ext cx="394539" cy="1"/>
          </a:xfrm>
          <a:prstGeom prst="bentConnector3">
            <a:avLst>
              <a:gd name="adj1" fmla="val 50000"/>
            </a:avLst>
          </a:prstGeom>
          <a:ln w="1174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Verbindingslijn: gebogen 50">
            <a:extLst>
              <a:ext uri="{FF2B5EF4-FFF2-40B4-BE49-F238E27FC236}">
                <a16:creationId xmlns:a16="http://schemas.microsoft.com/office/drawing/2014/main" id="{444B4780-2B37-49E0-99A9-3209BB675CF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87624" y="5323629"/>
            <a:ext cx="4708377" cy="418245"/>
          </a:xfrm>
          <a:prstGeom prst="bentConnector3">
            <a:avLst>
              <a:gd name="adj1" fmla="val 99765"/>
            </a:avLst>
          </a:prstGeom>
          <a:ln w="1174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ijl: rechts 58">
            <a:extLst>
              <a:ext uri="{FF2B5EF4-FFF2-40B4-BE49-F238E27FC236}">
                <a16:creationId xmlns:a16="http://schemas.microsoft.com/office/drawing/2014/main" id="{29953C09-E399-416A-980F-A2D5C9225DD2}"/>
              </a:ext>
            </a:extLst>
          </p:cNvPr>
          <p:cNvSpPr/>
          <p:nvPr/>
        </p:nvSpPr>
        <p:spPr>
          <a:xfrm rot="5400000">
            <a:off x="5986275" y="5092947"/>
            <a:ext cx="219447" cy="315797"/>
          </a:xfrm>
          <a:prstGeom prst="rightArrow">
            <a:avLst>
              <a:gd name="adj1" fmla="val 50000"/>
              <a:gd name="adj2" fmla="val 12106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1" name="Rechte verbindingslijn met pijl 60">
            <a:extLst>
              <a:ext uri="{FF2B5EF4-FFF2-40B4-BE49-F238E27FC236}">
                <a16:creationId xmlns:a16="http://schemas.microsoft.com/office/drawing/2014/main" id="{BE77197A-855C-4C63-9589-FCD6C4D3C8D6}"/>
              </a:ext>
            </a:extLst>
          </p:cNvPr>
          <p:cNvCxnSpPr/>
          <p:nvPr/>
        </p:nvCxnSpPr>
        <p:spPr>
          <a:xfrm>
            <a:off x="4476750" y="1876425"/>
            <a:ext cx="9906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met pijl 61">
            <a:extLst>
              <a:ext uri="{FF2B5EF4-FFF2-40B4-BE49-F238E27FC236}">
                <a16:creationId xmlns:a16="http://schemas.microsoft.com/office/drawing/2014/main" id="{B8C0E8E0-335E-4AD1-B41B-E4758503BB07}"/>
              </a:ext>
            </a:extLst>
          </p:cNvPr>
          <p:cNvCxnSpPr>
            <a:cxnSpLocks/>
          </p:cNvCxnSpPr>
          <p:nvPr/>
        </p:nvCxnSpPr>
        <p:spPr>
          <a:xfrm flipH="1">
            <a:off x="6772275" y="1876425"/>
            <a:ext cx="904875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kstvak 66">
            <a:extLst>
              <a:ext uri="{FF2B5EF4-FFF2-40B4-BE49-F238E27FC236}">
                <a16:creationId xmlns:a16="http://schemas.microsoft.com/office/drawing/2014/main" id="{14B4BE01-1CEA-49E5-910E-DC802EB685B6}"/>
              </a:ext>
            </a:extLst>
          </p:cNvPr>
          <p:cNvSpPr txBox="1"/>
          <p:nvPr/>
        </p:nvSpPr>
        <p:spPr>
          <a:xfrm>
            <a:off x="5259383" y="1561437"/>
            <a:ext cx="1629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bg1"/>
                </a:solidFill>
              </a:rPr>
              <a:t>Totale winst inname reststromen</a:t>
            </a:r>
          </a:p>
          <a:p>
            <a:pPr algn="ctr"/>
            <a:endParaRPr lang="nl-NL" sz="1200" dirty="0">
              <a:solidFill>
                <a:schemeClr val="bg1"/>
              </a:solidFill>
            </a:endParaRPr>
          </a:p>
          <a:p>
            <a:pPr algn="ctr"/>
            <a:r>
              <a:rPr lang="nl-NL" sz="1200" dirty="0">
                <a:solidFill>
                  <a:schemeClr val="bg1"/>
                </a:solidFill>
              </a:rPr>
              <a:t>€ 3.200 </a:t>
            </a:r>
          </a:p>
        </p:txBody>
      </p:sp>
    </p:spTree>
    <p:extLst>
      <p:ext uri="{BB962C8B-B14F-4D97-AF65-F5344CB8AC3E}">
        <p14:creationId xmlns:p14="http://schemas.microsoft.com/office/powerpoint/2010/main" val="807626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847054-C418-42FC-A910-04F067234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12AECFF4-C493-41A1-845F-86A28C9D5F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108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96480693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88255370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00165840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0857945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6463255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solidFill>
                            <a:schemeClr val="bg1"/>
                          </a:solidFill>
                        </a:rPr>
                        <a:t>Veehouder 70 ha 7% </a:t>
                      </a:r>
                      <a:r>
                        <a:rPr lang="nl-NL" sz="1800" dirty="0" err="1">
                          <a:solidFill>
                            <a:schemeClr val="bg1"/>
                          </a:solidFill>
                        </a:rPr>
                        <a:t>org</a:t>
                      </a:r>
                      <a:r>
                        <a:rPr lang="nl-NL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solidFill>
                            <a:schemeClr val="bg1"/>
                          </a:solidFill>
                        </a:rPr>
                        <a:t>Akkerbouwer 70 ha 2% </a:t>
                      </a:r>
                      <a:r>
                        <a:rPr lang="nl-NL" sz="1800" dirty="0" err="1">
                          <a:solidFill>
                            <a:schemeClr val="bg1"/>
                          </a:solidFill>
                        </a:rPr>
                        <a:t>org</a:t>
                      </a:r>
                      <a:r>
                        <a:rPr lang="nl-NL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solidFill>
                            <a:schemeClr val="bg1"/>
                          </a:solidFill>
                        </a:rPr>
                        <a:t>Veehouder 70 ha 9% </a:t>
                      </a:r>
                      <a:r>
                        <a:rPr lang="nl-NL" sz="1800" dirty="0" err="1">
                          <a:solidFill>
                            <a:schemeClr val="bg1"/>
                          </a:solidFill>
                        </a:rPr>
                        <a:t>org</a:t>
                      </a:r>
                      <a:r>
                        <a:rPr lang="nl-NL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pPr algn="ctr"/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>
                          <a:solidFill>
                            <a:schemeClr val="bg1"/>
                          </a:solidFill>
                        </a:rPr>
                        <a:t>Pootgoed teler 70 ha 2% </a:t>
                      </a:r>
                      <a:r>
                        <a:rPr lang="nl-NL" sz="1800" dirty="0" err="1">
                          <a:solidFill>
                            <a:schemeClr val="bg1"/>
                          </a:solidFill>
                        </a:rPr>
                        <a:t>org</a:t>
                      </a:r>
                      <a:r>
                        <a:rPr lang="nl-NL" sz="1800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pPr algn="ctr"/>
                      <a:endParaRPr lang="nl-N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686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Opbrengst individueel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052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Opbrengst vanuit collectiviteit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947112"/>
                  </a:ext>
                </a:extLst>
              </a:tr>
              <a:tr h="41783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Voordeel deelname met welbegrepen eigenbelang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145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4081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natuur, buiten, brand, brandkraan&#10;&#10;Automatisch gegenereerde beschrijving">
            <a:extLst>
              <a:ext uri="{FF2B5EF4-FFF2-40B4-BE49-F238E27FC236}">
                <a16:creationId xmlns:a16="http://schemas.microsoft.com/office/drawing/2014/main" id="{81DA7E82-61E8-42AF-87F1-672AA532F9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36"/>
          <a:stretch/>
        </p:blipFill>
        <p:spPr>
          <a:xfrm rot="5400000">
            <a:off x="6950842" y="1616842"/>
            <a:ext cx="6858000" cy="3624315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D9334FC5-7082-4945-9974-1D0EEED15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361" y="2066732"/>
            <a:ext cx="7931323" cy="4102574"/>
          </a:xfrm>
        </p:spPr>
        <p:txBody>
          <a:bodyPr>
            <a:normAutofit lnSpcReduction="10000"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Georganiseerd aanvoeren en verwerken van reststromen uit regio naar landbouwer</a:t>
            </a:r>
          </a:p>
          <a:p>
            <a:endParaRPr lang="nl-NL" sz="32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nl-NL" sz="2800" i="1" dirty="0">
                <a:solidFill>
                  <a:schemeClr val="bg1"/>
                </a:solidFill>
              </a:rPr>
              <a:t>“Het logistiek netwerk is de ketenpositie”!</a:t>
            </a:r>
          </a:p>
          <a:p>
            <a:endParaRPr lang="nl-NL" sz="3200" dirty="0">
              <a:solidFill>
                <a:schemeClr val="bg1"/>
              </a:solidFill>
            </a:endParaRPr>
          </a:p>
          <a:p>
            <a:r>
              <a:rPr lang="nl-NL" sz="3200" dirty="0">
                <a:solidFill>
                  <a:schemeClr val="bg1"/>
                </a:solidFill>
              </a:rPr>
              <a:t>CMC Compostering op het erf</a:t>
            </a:r>
          </a:p>
          <a:p>
            <a:endParaRPr lang="nl-NL" sz="3200" dirty="0">
              <a:solidFill>
                <a:schemeClr val="bg1"/>
              </a:solidFill>
            </a:endParaRPr>
          </a:p>
          <a:p>
            <a:r>
              <a:rPr lang="nl-NL" sz="3200" dirty="0">
                <a:solidFill>
                  <a:schemeClr val="bg1"/>
                </a:solidFill>
              </a:rPr>
              <a:t>Gecertificeerd eindproduct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A3190AB0-FBC0-477D-AFA3-8148B53578FF}"/>
              </a:ext>
            </a:extLst>
          </p:cNvPr>
          <p:cNvGrpSpPr/>
          <p:nvPr/>
        </p:nvGrpSpPr>
        <p:grpSpPr>
          <a:xfrm>
            <a:off x="9825007" y="281220"/>
            <a:ext cx="2276558" cy="1493371"/>
            <a:chOff x="2491136" y="1268604"/>
            <a:chExt cx="7209725" cy="5044272"/>
          </a:xfrm>
        </p:grpSpPr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AC7F5C74-B6C8-4C73-B681-ABFFF533D65A}"/>
                </a:ext>
              </a:extLst>
            </p:cNvPr>
            <p:cNvSpPr/>
            <p:nvPr/>
          </p:nvSpPr>
          <p:spPr>
            <a:xfrm>
              <a:off x="3548742" y="1268604"/>
              <a:ext cx="4933741" cy="5044272"/>
            </a:xfrm>
            <a:prstGeom prst="ellipse">
              <a:avLst/>
            </a:prstGeom>
            <a:solidFill>
              <a:srgbClr val="4FAA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4" name="Afbeelding 13" descr="Afbeelding met teken&#10;&#10;Automatisch gegenereerde beschrijving">
              <a:extLst>
                <a:ext uri="{FF2B5EF4-FFF2-40B4-BE49-F238E27FC236}">
                  <a16:creationId xmlns:a16="http://schemas.microsoft.com/office/drawing/2014/main" id="{0FE21DA6-1F05-4A2A-96F4-3803F5817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125" b="90000" l="10000" r="90000">
                          <a14:foregroundMark x1="49386" y1="8125" x2="49386" y2="8125"/>
                          <a14:foregroundMark x1="53772" y1="22969" x2="53772" y2="22969"/>
                          <a14:foregroundMark x1="43684" y1="26250" x2="43684" y2="26250"/>
                          <a14:foregroundMark x1="43684" y1="26563" x2="43684" y2="26563"/>
                          <a14:foregroundMark x1="43246" y1="31563" x2="43246" y2="31563"/>
                          <a14:foregroundMark x1="42544" y1="33438" x2="42544" y2="33438"/>
                          <a14:foregroundMark x1="44386" y1="33906" x2="44386" y2="33906"/>
                          <a14:foregroundMark x1="45526" y1="29375" x2="45526" y2="29375"/>
                          <a14:foregroundMark x1="45263" y1="26250" x2="45263" y2="26250"/>
                          <a14:foregroundMark x1="52807" y1="24844" x2="52807" y2="24844"/>
                          <a14:foregroundMark x1="52895" y1="24844" x2="52895" y2="24844"/>
                          <a14:foregroundMark x1="54386" y1="29688" x2="54386" y2="29688"/>
                          <a14:foregroundMark x1="55877" y1="33594" x2="55877" y2="33594"/>
                          <a14:foregroundMark x1="57807" y1="38125" x2="57807" y2="38125"/>
                          <a14:foregroundMark x1="60526" y1="45469" x2="60526" y2="45469"/>
                          <a14:foregroundMark x1="61930" y1="48281" x2="61930" y2="48281"/>
                          <a14:foregroundMark x1="63333" y1="53750" x2="63333" y2="53750"/>
                          <a14:foregroundMark x1="62632" y1="55000" x2="62632" y2="55000"/>
                          <a14:foregroundMark x1="60263" y1="54688" x2="60263" y2="54688"/>
                          <a14:foregroundMark x1="60088" y1="50000" x2="60088" y2="50000"/>
                          <a14:foregroundMark x1="58684" y1="45781" x2="58684" y2="45781"/>
                          <a14:foregroundMark x1="56053" y1="63906" x2="56053" y2="63906"/>
                          <a14:foregroundMark x1="55088" y1="64063" x2="55088" y2="64063"/>
                          <a14:foregroundMark x1="54474" y1="64531" x2="54474" y2="64531"/>
                          <a14:foregroundMark x1="52982" y1="68594" x2="52982" y2="68594"/>
                          <a14:foregroundMark x1="53860" y1="70781" x2="53860" y2="70781"/>
                          <a14:foregroundMark x1="57632" y1="69063" x2="57632" y2="69063"/>
                          <a14:foregroundMark x1="57807" y1="67969" x2="57807" y2="67969"/>
                          <a14:foregroundMark x1="43772" y1="63906" x2="43772" y2="63906"/>
                          <a14:foregroundMark x1="41228" y1="63750" x2="41228" y2="63750"/>
                          <a14:foregroundMark x1="40263" y1="62813" x2="40263" y2="62813"/>
                          <a14:foregroundMark x1="41316" y1="67813" x2="41316" y2="67813"/>
                          <a14:foregroundMark x1="42632" y1="68438" x2="42632" y2="68438"/>
                          <a14:foregroundMark x1="40614" y1="60469" x2="40614" y2="60469"/>
                          <a14:foregroundMark x1="36667" y1="47500" x2="36667" y2="47500"/>
                          <a14:foregroundMark x1="36667" y1="47500" x2="36667" y2="47500"/>
                          <a14:foregroundMark x1="38246" y1="47500" x2="38246" y2="47500"/>
                          <a14:foregroundMark x1="38509" y1="47500" x2="38509" y2="47500"/>
                          <a14:foregroundMark x1="38509" y1="47344" x2="38509" y2="47344"/>
                          <a14:foregroundMark x1="37895" y1="41719" x2="37895" y2="41719"/>
                          <a14:foregroundMark x1="37807" y1="43438" x2="37807" y2="43438"/>
                          <a14:foregroundMark x1="35351" y1="56406" x2="35351" y2="5640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1136" y="1405216"/>
              <a:ext cx="7209725" cy="4047565"/>
            </a:xfrm>
            <a:prstGeom prst="rect">
              <a:avLst/>
            </a:prstGeom>
          </p:spPr>
        </p:pic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305DAA4E-026B-4EB3-8AAD-B7E3950B9D4E}"/>
                </a:ext>
              </a:extLst>
            </p:cNvPr>
            <p:cNvSpPr/>
            <p:nvPr/>
          </p:nvSpPr>
          <p:spPr>
            <a:xfrm rot="17981665">
              <a:off x="3882434" y="3903654"/>
              <a:ext cx="1648333" cy="556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CC08C3C-8193-4AB1-9336-3DA821FBB434}"/>
                </a:ext>
              </a:extLst>
            </p:cNvPr>
            <p:cNvSpPr/>
            <p:nvPr/>
          </p:nvSpPr>
          <p:spPr>
            <a:xfrm rot="14447051">
              <a:off x="6526917" y="3926766"/>
              <a:ext cx="1697929" cy="556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7" name="Zevenhoek 16">
            <a:extLst>
              <a:ext uri="{FF2B5EF4-FFF2-40B4-BE49-F238E27FC236}">
                <a16:creationId xmlns:a16="http://schemas.microsoft.com/office/drawing/2014/main" id="{9D74656D-3C5D-47AF-B8F9-B37BED24160D}"/>
              </a:ext>
            </a:extLst>
          </p:cNvPr>
          <p:cNvSpPr/>
          <p:nvPr/>
        </p:nvSpPr>
        <p:spPr>
          <a:xfrm rot="1454682">
            <a:off x="5905056" y="5065194"/>
            <a:ext cx="1384739" cy="1196120"/>
          </a:xfrm>
          <a:prstGeom prst="hept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solidFill>
                  <a:srgbClr val="FFFFFF"/>
                </a:solidFill>
              </a:rPr>
              <a:t>Certificering eindproduct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7C9C8BE-43E0-43AB-8B69-109A214C1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987E48C-98CB-46DB-874C-162E98F8DED6}"/>
              </a:ext>
            </a:extLst>
          </p:cNvPr>
          <p:cNvSpPr txBox="1">
            <a:spLocks/>
          </p:cNvSpPr>
          <p:nvPr/>
        </p:nvSpPr>
        <p:spPr>
          <a:xfrm>
            <a:off x="208814" y="388176"/>
            <a:ext cx="3501422" cy="12794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7200" b="1" dirty="0">
                <a:solidFill>
                  <a:schemeClr val="bg1"/>
                </a:solidFill>
              </a:rPr>
              <a:t>Wat…</a:t>
            </a:r>
          </a:p>
        </p:txBody>
      </p:sp>
      <p:pic>
        <p:nvPicPr>
          <p:cNvPr id="19" name="Picture 2" descr="De Gouden Cirkel Van Sinek (De Waarom: Start With Why) [Uitleg]">
            <a:extLst>
              <a:ext uri="{FF2B5EF4-FFF2-40B4-BE49-F238E27FC236}">
                <a16:creationId xmlns:a16="http://schemas.microsoft.com/office/drawing/2014/main" id="{BC8AF415-AE31-4EA5-8FB9-D08548897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278" l="10000" r="90000">
                        <a14:foregroundMark x1="67500" y1="94167" x2="67500" y2="94167"/>
                        <a14:foregroundMark x1="60104" y1="95278" x2="60104" y2="95278"/>
                        <a14:foregroundMark x1="54167" y1="91204" x2="45625" y2="81481"/>
                        <a14:foregroundMark x1="45625" y1="81481" x2="42865" y2="74907"/>
                        <a14:foregroundMark x1="42865" y1="74907" x2="42813" y2="73796"/>
                        <a14:foregroundMark x1="73177" y1="90278" x2="81510" y2="71019"/>
                        <a14:foregroundMark x1="81510" y1="71019" x2="83594" y2="58704"/>
                        <a14:foregroundMark x1="83594" y1="58704" x2="83281" y2="55741"/>
                        <a14:foregroundMark x1="83594" y1="50463" x2="79167" y2="34444"/>
                        <a14:foregroundMark x1="79167" y1="34444" x2="71146" y2="21944"/>
                        <a14:foregroundMark x1="71146" y1="21944" x2="58333" y2="17407"/>
                        <a14:foregroundMark x1="57969" y1="16667" x2="50156" y2="21111"/>
                        <a14:foregroundMark x1="50156" y1="21111" x2="46354" y2="25741"/>
                        <a14:foregroundMark x1="45807" y1="27037" x2="45260" y2="28333"/>
                        <a14:foregroundMark x1="46354" y1="25741" x2="45807" y2="27037"/>
                        <a14:foregroundMark x1="44844" y1="29167" x2="39323" y2="49815"/>
                        <a14:backgroundMark x1="44323" y1="27037" x2="44323" y2="27037"/>
                        <a14:backgroundMark x1="44323" y1="24537" x2="44323" y2="2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47"/>
          <a:stretch/>
        </p:blipFill>
        <p:spPr bwMode="auto">
          <a:xfrm>
            <a:off x="3016035" y="508057"/>
            <a:ext cx="1216563" cy="100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849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D35A0-8AD6-4D0C-A028-1AF6474B0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Wat doen we?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7A25E2-1B22-43BE-9CFD-5B6DF422D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Fase 1</a:t>
            </a:r>
          </a:p>
          <a:p>
            <a:r>
              <a:rPr lang="nl-NL" dirty="0">
                <a:solidFill>
                  <a:schemeClr val="bg1"/>
                </a:solidFill>
              </a:rPr>
              <a:t>Schaalbaar model voor terug brengen van nutriënten uit de regio</a:t>
            </a:r>
          </a:p>
          <a:p>
            <a:r>
              <a:rPr lang="nl-NL" dirty="0">
                <a:solidFill>
                  <a:schemeClr val="bg1"/>
                </a:solidFill>
              </a:rPr>
              <a:t>Belangrijke principes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Invulling natuur inclusief (verdienmodel voor landbouwer)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Georganiseerd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Kwaliteit van de bodemverbeteraar als belangrijkste streven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A0EEF014-4D88-4BEA-B25C-D36D91C17B2D}"/>
              </a:ext>
            </a:extLst>
          </p:cNvPr>
          <p:cNvGrpSpPr/>
          <p:nvPr/>
        </p:nvGrpSpPr>
        <p:grpSpPr>
          <a:xfrm>
            <a:off x="9915442" y="281220"/>
            <a:ext cx="2276558" cy="1493371"/>
            <a:chOff x="2491136" y="1268604"/>
            <a:chExt cx="7209725" cy="5044272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F0B21B09-8EC4-45B6-97F7-3C26D2FAE5C8}"/>
                </a:ext>
              </a:extLst>
            </p:cNvPr>
            <p:cNvSpPr/>
            <p:nvPr/>
          </p:nvSpPr>
          <p:spPr>
            <a:xfrm>
              <a:off x="3548742" y="1268604"/>
              <a:ext cx="4933741" cy="5044272"/>
            </a:xfrm>
            <a:prstGeom prst="ellipse">
              <a:avLst/>
            </a:prstGeom>
            <a:solidFill>
              <a:srgbClr val="4FAA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6" name="Afbeelding 5" descr="Afbeelding met teken&#10;&#10;Automatisch gegenereerde beschrijving">
              <a:extLst>
                <a:ext uri="{FF2B5EF4-FFF2-40B4-BE49-F238E27FC236}">
                  <a16:creationId xmlns:a16="http://schemas.microsoft.com/office/drawing/2014/main" id="{1EEE5038-C165-4BA1-828C-DA6F0A583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125" b="90000" l="10000" r="90000">
                          <a14:foregroundMark x1="49386" y1="8125" x2="49386" y2="8125"/>
                          <a14:foregroundMark x1="53772" y1="22969" x2="53772" y2="22969"/>
                          <a14:foregroundMark x1="43684" y1="26250" x2="43684" y2="26250"/>
                          <a14:foregroundMark x1="43684" y1="26563" x2="43684" y2="26563"/>
                          <a14:foregroundMark x1="43246" y1="31563" x2="43246" y2="31563"/>
                          <a14:foregroundMark x1="42544" y1="33438" x2="42544" y2="33438"/>
                          <a14:foregroundMark x1="44386" y1="33906" x2="44386" y2="33906"/>
                          <a14:foregroundMark x1="45526" y1="29375" x2="45526" y2="29375"/>
                          <a14:foregroundMark x1="45263" y1="26250" x2="45263" y2="26250"/>
                          <a14:foregroundMark x1="52807" y1="24844" x2="52807" y2="24844"/>
                          <a14:foregroundMark x1="52895" y1="24844" x2="52895" y2="24844"/>
                          <a14:foregroundMark x1="54386" y1="29688" x2="54386" y2="29688"/>
                          <a14:foregroundMark x1="55877" y1="33594" x2="55877" y2="33594"/>
                          <a14:foregroundMark x1="57807" y1="38125" x2="57807" y2="38125"/>
                          <a14:foregroundMark x1="60526" y1="45469" x2="60526" y2="45469"/>
                          <a14:foregroundMark x1="61930" y1="48281" x2="61930" y2="48281"/>
                          <a14:foregroundMark x1="63333" y1="53750" x2="63333" y2="53750"/>
                          <a14:foregroundMark x1="62632" y1="55000" x2="62632" y2="55000"/>
                          <a14:foregroundMark x1="60263" y1="54688" x2="60263" y2="54688"/>
                          <a14:foregroundMark x1="60088" y1="50000" x2="60088" y2="50000"/>
                          <a14:foregroundMark x1="58684" y1="45781" x2="58684" y2="45781"/>
                          <a14:foregroundMark x1="56053" y1="63906" x2="56053" y2="63906"/>
                          <a14:foregroundMark x1="55088" y1="64063" x2="55088" y2="64063"/>
                          <a14:foregroundMark x1="54474" y1="64531" x2="54474" y2="64531"/>
                          <a14:foregroundMark x1="52982" y1="68594" x2="52982" y2="68594"/>
                          <a14:foregroundMark x1="53860" y1="70781" x2="53860" y2="70781"/>
                          <a14:foregroundMark x1="57632" y1="69063" x2="57632" y2="69063"/>
                          <a14:foregroundMark x1="57807" y1="67969" x2="57807" y2="67969"/>
                          <a14:foregroundMark x1="43772" y1="63906" x2="43772" y2="63906"/>
                          <a14:foregroundMark x1="41228" y1="63750" x2="41228" y2="63750"/>
                          <a14:foregroundMark x1="40263" y1="62813" x2="40263" y2="62813"/>
                          <a14:foregroundMark x1="41316" y1="67813" x2="41316" y2="67813"/>
                          <a14:foregroundMark x1="42632" y1="68438" x2="42632" y2="68438"/>
                          <a14:foregroundMark x1="40614" y1="60469" x2="40614" y2="60469"/>
                          <a14:foregroundMark x1="36667" y1="47500" x2="36667" y2="47500"/>
                          <a14:foregroundMark x1="36667" y1="47500" x2="36667" y2="47500"/>
                          <a14:foregroundMark x1="38246" y1="47500" x2="38246" y2="47500"/>
                          <a14:foregroundMark x1="38509" y1="47500" x2="38509" y2="47500"/>
                          <a14:foregroundMark x1="38509" y1="47344" x2="38509" y2="47344"/>
                          <a14:foregroundMark x1="37895" y1="41719" x2="37895" y2="41719"/>
                          <a14:foregroundMark x1="37807" y1="43438" x2="37807" y2="43438"/>
                          <a14:foregroundMark x1="35351" y1="56406" x2="35351" y2="5640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1136" y="1405216"/>
              <a:ext cx="7209725" cy="4047565"/>
            </a:xfrm>
            <a:prstGeom prst="rect">
              <a:avLst/>
            </a:prstGeom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807B68CC-09B7-47A5-A378-129A1AA59699}"/>
                </a:ext>
              </a:extLst>
            </p:cNvPr>
            <p:cNvSpPr/>
            <p:nvPr/>
          </p:nvSpPr>
          <p:spPr>
            <a:xfrm rot="17981665">
              <a:off x="3882434" y="3903654"/>
              <a:ext cx="1648333" cy="556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FEC68A89-B73E-4540-A7ED-22FDF1FE4D8E}"/>
                </a:ext>
              </a:extLst>
            </p:cNvPr>
            <p:cNvSpPr/>
            <p:nvPr/>
          </p:nvSpPr>
          <p:spPr>
            <a:xfrm rot="14447051">
              <a:off x="6526917" y="3926766"/>
              <a:ext cx="1697929" cy="556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232673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CBD2408E-BF98-4095-AB53-BEE9BAABD41A}"/>
              </a:ext>
            </a:extLst>
          </p:cNvPr>
          <p:cNvGrpSpPr/>
          <p:nvPr/>
        </p:nvGrpSpPr>
        <p:grpSpPr>
          <a:xfrm>
            <a:off x="215153" y="251012"/>
            <a:ext cx="11266042" cy="6208659"/>
            <a:chOff x="534632" y="394846"/>
            <a:chExt cx="10942117" cy="6064825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A409606F-0CB2-46C4-ADEF-2E7CF902A209}"/>
                </a:ext>
              </a:extLst>
            </p:cNvPr>
            <p:cNvGrpSpPr/>
            <p:nvPr/>
          </p:nvGrpSpPr>
          <p:grpSpPr>
            <a:xfrm>
              <a:off x="534632" y="394846"/>
              <a:ext cx="10942117" cy="6064825"/>
              <a:chOff x="534632" y="394846"/>
              <a:chExt cx="10942117" cy="6064825"/>
            </a:xfrm>
          </p:grpSpPr>
          <p:grpSp>
            <p:nvGrpSpPr>
              <p:cNvPr id="8" name="Groep 7">
                <a:extLst>
                  <a:ext uri="{FF2B5EF4-FFF2-40B4-BE49-F238E27FC236}">
                    <a16:creationId xmlns:a16="http://schemas.microsoft.com/office/drawing/2014/main" id="{783B72ED-A173-4ED9-BFAA-5E30A2F1D3F6}"/>
                  </a:ext>
                </a:extLst>
              </p:cNvPr>
              <p:cNvGrpSpPr/>
              <p:nvPr/>
            </p:nvGrpSpPr>
            <p:grpSpPr>
              <a:xfrm>
                <a:off x="3424086" y="398329"/>
                <a:ext cx="8052663" cy="6061342"/>
                <a:chOff x="2249627" y="356223"/>
                <a:chExt cx="8052663" cy="6061342"/>
              </a:xfrm>
            </p:grpSpPr>
            <p:cxnSp>
              <p:nvCxnSpPr>
                <p:cNvPr id="16" name="Rechte verbindingslijn met pijl 15">
                  <a:extLst>
                    <a:ext uri="{FF2B5EF4-FFF2-40B4-BE49-F238E27FC236}">
                      <a16:creationId xmlns:a16="http://schemas.microsoft.com/office/drawing/2014/main" id="{54D33000-4D0F-42DC-8E7E-E934E921AC86}"/>
                    </a:ext>
                  </a:extLst>
                </p:cNvPr>
                <p:cNvCxnSpPr>
                  <a:cxnSpLocks/>
                  <a:endCxn id="27" idx="0"/>
                </p:cNvCxnSpPr>
                <p:nvPr/>
              </p:nvCxnSpPr>
              <p:spPr>
                <a:xfrm>
                  <a:off x="6214188" y="1858850"/>
                  <a:ext cx="527385" cy="3157973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Rechte verbindingslijn met pijl 16">
                  <a:extLst>
                    <a:ext uri="{FF2B5EF4-FFF2-40B4-BE49-F238E27FC236}">
                      <a16:creationId xmlns:a16="http://schemas.microsoft.com/office/drawing/2014/main" id="{89D71DA8-F8E1-4C49-BACE-8F69BC5E1A1E}"/>
                    </a:ext>
                  </a:extLst>
                </p:cNvPr>
                <p:cNvCxnSpPr>
                  <a:cxnSpLocks/>
                  <a:endCxn id="26" idx="0"/>
                </p:cNvCxnSpPr>
                <p:nvPr/>
              </p:nvCxnSpPr>
              <p:spPr>
                <a:xfrm>
                  <a:off x="5157570" y="1839649"/>
                  <a:ext cx="53908" cy="316863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Rechte verbindingslijn met pijl 17">
                  <a:extLst>
                    <a:ext uri="{FF2B5EF4-FFF2-40B4-BE49-F238E27FC236}">
                      <a16:creationId xmlns:a16="http://schemas.microsoft.com/office/drawing/2014/main" id="{13E1C6A5-1EB7-4463-9ABB-77B5EF3C3241}"/>
                    </a:ext>
                  </a:extLst>
                </p:cNvPr>
                <p:cNvCxnSpPr>
                  <a:cxnSpLocks/>
                  <a:endCxn id="25" idx="0"/>
                </p:cNvCxnSpPr>
                <p:nvPr/>
              </p:nvCxnSpPr>
              <p:spPr>
                <a:xfrm flipH="1">
                  <a:off x="3784870" y="1858850"/>
                  <a:ext cx="326300" cy="3157973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Afgeronde rechthoek 4">
                  <a:extLst>
                    <a:ext uri="{FF2B5EF4-FFF2-40B4-BE49-F238E27FC236}">
                      <a16:creationId xmlns:a16="http://schemas.microsoft.com/office/drawing/2014/main" id="{2691B9AD-3E2A-4913-AFFF-72CDE7138E04}"/>
                    </a:ext>
                  </a:extLst>
                </p:cNvPr>
                <p:cNvSpPr/>
                <p:nvPr/>
              </p:nvSpPr>
              <p:spPr>
                <a:xfrm>
                  <a:off x="2249627" y="1245698"/>
                  <a:ext cx="5868805" cy="598223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28575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l-NL" dirty="0">
                      <a:solidFill>
                        <a:schemeClr val="tx1"/>
                      </a:solidFill>
                    </a:rPr>
                    <a:t>Beschikbaarstelling materiaal (biomassa)</a:t>
                  </a:r>
                </a:p>
              </p:txBody>
            </p:sp>
            <p:cxnSp>
              <p:nvCxnSpPr>
                <p:cNvPr id="20" name="Rechte verbindingslijn met pijl 19">
                  <a:extLst>
                    <a:ext uri="{FF2B5EF4-FFF2-40B4-BE49-F238E27FC236}">
                      <a16:creationId xmlns:a16="http://schemas.microsoft.com/office/drawing/2014/main" id="{F9847EC5-C590-4B31-B36B-17B034C1FF5F}"/>
                    </a:ext>
                  </a:extLst>
                </p:cNvPr>
                <p:cNvCxnSpPr/>
                <p:nvPr/>
              </p:nvCxnSpPr>
              <p:spPr>
                <a:xfrm flipH="1">
                  <a:off x="4100019" y="749716"/>
                  <a:ext cx="11151" cy="36799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kstvak 20">
                  <a:extLst>
                    <a:ext uri="{FF2B5EF4-FFF2-40B4-BE49-F238E27FC236}">
                      <a16:creationId xmlns:a16="http://schemas.microsoft.com/office/drawing/2014/main" id="{35255B82-EE6F-4A7E-A8C2-74A9AD5A4CD7}"/>
                    </a:ext>
                  </a:extLst>
                </p:cNvPr>
                <p:cNvSpPr txBox="1"/>
                <p:nvPr/>
              </p:nvSpPr>
              <p:spPr>
                <a:xfrm>
                  <a:off x="3041864" y="356223"/>
                  <a:ext cx="15796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dirty="0"/>
                    <a:t>Overheden</a:t>
                  </a:r>
                </a:p>
              </p:txBody>
            </p:sp>
            <p:cxnSp>
              <p:nvCxnSpPr>
                <p:cNvPr id="22" name="Rechte verbindingslijn met pijl 21">
                  <a:extLst>
                    <a:ext uri="{FF2B5EF4-FFF2-40B4-BE49-F238E27FC236}">
                      <a16:creationId xmlns:a16="http://schemas.microsoft.com/office/drawing/2014/main" id="{37121A28-8E02-455E-9558-4F2FCEBBAF8D}"/>
                    </a:ext>
                  </a:extLst>
                </p:cNvPr>
                <p:cNvCxnSpPr/>
                <p:nvPr/>
              </p:nvCxnSpPr>
              <p:spPr>
                <a:xfrm flipH="1">
                  <a:off x="6083923" y="749716"/>
                  <a:ext cx="11151" cy="36799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kstvak 22">
                  <a:extLst>
                    <a:ext uri="{FF2B5EF4-FFF2-40B4-BE49-F238E27FC236}">
                      <a16:creationId xmlns:a16="http://schemas.microsoft.com/office/drawing/2014/main" id="{4E36EC4C-40BA-4859-99CA-DDFDD1990E0A}"/>
                    </a:ext>
                  </a:extLst>
                </p:cNvPr>
                <p:cNvSpPr txBox="1"/>
                <p:nvPr/>
              </p:nvSpPr>
              <p:spPr>
                <a:xfrm>
                  <a:off x="5965902" y="373408"/>
                  <a:ext cx="217820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dirty="0"/>
                    <a:t>Natuurorganisaties</a:t>
                  </a:r>
                </a:p>
              </p:txBody>
            </p:sp>
            <p:sp>
              <p:nvSpPr>
                <p:cNvPr id="24" name="Afgeronde rechthoek 13">
                  <a:extLst>
                    <a:ext uri="{FF2B5EF4-FFF2-40B4-BE49-F238E27FC236}">
                      <a16:creationId xmlns:a16="http://schemas.microsoft.com/office/drawing/2014/main" id="{FBFE45D7-58D1-4734-ACA9-FFB4C65B649F}"/>
                    </a:ext>
                  </a:extLst>
                </p:cNvPr>
                <p:cNvSpPr/>
                <p:nvPr/>
              </p:nvSpPr>
              <p:spPr>
                <a:xfrm>
                  <a:off x="3267175" y="2875331"/>
                  <a:ext cx="3888606" cy="1542373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  <a:alpha val="64000"/>
                  </a:schemeClr>
                </a:solidFill>
                <a:ln w="28575"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l-NL" sz="1600" dirty="0">
                      <a:solidFill>
                        <a:schemeClr val="tx1"/>
                      </a:solidFill>
                    </a:rPr>
                    <a:t>Planning</a:t>
                  </a:r>
                </a:p>
                <a:p>
                  <a:pPr algn="ctr"/>
                  <a:r>
                    <a:rPr lang="nl-NL" sz="1600" dirty="0">
                      <a:solidFill>
                        <a:schemeClr val="tx1"/>
                      </a:solidFill>
                    </a:rPr>
                    <a:t>Mechanisatie</a:t>
                  </a:r>
                </a:p>
                <a:p>
                  <a:pPr algn="ctr"/>
                  <a:r>
                    <a:rPr lang="nl-NL" sz="1600" dirty="0">
                      <a:solidFill>
                        <a:schemeClr val="tx1"/>
                      </a:solidFill>
                    </a:rPr>
                    <a:t>Kwaliteit waarborg (certificering)</a:t>
                  </a:r>
                </a:p>
                <a:p>
                  <a:pPr algn="ctr"/>
                  <a:r>
                    <a:rPr lang="nl-NL" sz="1600" dirty="0">
                      <a:solidFill>
                        <a:schemeClr val="tx1"/>
                      </a:solidFill>
                    </a:rPr>
                    <a:t>Administratie/financieel</a:t>
                  </a:r>
                </a:p>
                <a:p>
                  <a:pPr algn="ctr"/>
                  <a:r>
                    <a:rPr lang="nl-NL" sz="1600" dirty="0">
                      <a:solidFill>
                        <a:schemeClr val="tx1"/>
                      </a:solidFill>
                    </a:rPr>
                    <a:t>CMC Composteringsproces (+ mogelijke </a:t>
                  </a:r>
                  <a:r>
                    <a:rPr lang="nl-NL" sz="1600" dirty="0" err="1">
                      <a:solidFill>
                        <a:schemeClr val="tx1"/>
                      </a:solidFill>
                    </a:rPr>
                    <a:t>aanv</a:t>
                  </a:r>
                  <a:r>
                    <a:rPr lang="nl-NL" sz="1600" dirty="0">
                      <a:solidFill>
                        <a:schemeClr val="tx1"/>
                      </a:solidFill>
                    </a:rPr>
                    <a:t>. verwerking)</a:t>
                  </a:r>
                </a:p>
              </p:txBody>
            </p:sp>
            <p:sp>
              <p:nvSpPr>
                <p:cNvPr id="25" name="Afgeronde rechthoek 14">
                  <a:extLst>
                    <a:ext uri="{FF2B5EF4-FFF2-40B4-BE49-F238E27FC236}">
                      <a16:creationId xmlns:a16="http://schemas.microsoft.com/office/drawing/2014/main" id="{92F90CB5-70AE-4F94-B9E7-EF2825C271D9}"/>
                    </a:ext>
                  </a:extLst>
                </p:cNvPr>
                <p:cNvSpPr/>
                <p:nvPr/>
              </p:nvSpPr>
              <p:spPr>
                <a:xfrm>
                  <a:off x="3136467" y="5016823"/>
                  <a:ext cx="1296806" cy="598223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28575"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l-NL" dirty="0">
                      <a:solidFill>
                        <a:schemeClr val="tx1"/>
                      </a:solidFill>
                    </a:rPr>
                    <a:t>Boer 1.</a:t>
                  </a:r>
                </a:p>
              </p:txBody>
            </p:sp>
            <p:sp>
              <p:nvSpPr>
                <p:cNvPr id="26" name="Afgeronde rechthoek 15">
                  <a:extLst>
                    <a:ext uri="{FF2B5EF4-FFF2-40B4-BE49-F238E27FC236}">
                      <a16:creationId xmlns:a16="http://schemas.microsoft.com/office/drawing/2014/main" id="{59921208-1B58-4E40-ACB4-1401BA9DDB0F}"/>
                    </a:ext>
                  </a:extLst>
                </p:cNvPr>
                <p:cNvSpPr/>
                <p:nvPr/>
              </p:nvSpPr>
              <p:spPr>
                <a:xfrm>
                  <a:off x="4563075" y="5008279"/>
                  <a:ext cx="1296806" cy="598223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28575"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l-NL" dirty="0">
                      <a:solidFill>
                        <a:schemeClr val="tx1"/>
                      </a:solidFill>
                    </a:rPr>
                    <a:t>Boer 2.</a:t>
                  </a:r>
                </a:p>
              </p:txBody>
            </p:sp>
            <p:sp>
              <p:nvSpPr>
                <p:cNvPr id="27" name="Afgeronde rechthoek 16">
                  <a:extLst>
                    <a:ext uri="{FF2B5EF4-FFF2-40B4-BE49-F238E27FC236}">
                      <a16:creationId xmlns:a16="http://schemas.microsoft.com/office/drawing/2014/main" id="{83E2C75A-8F6C-4B5F-8CCD-4A03A3503513}"/>
                    </a:ext>
                  </a:extLst>
                </p:cNvPr>
                <p:cNvSpPr/>
                <p:nvPr/>
              </p:nvSpPr>
              <p:spPr>
                <a:xfrm>
                  <a:off x="6093170" y="5016823"/>
                  <a:ext cx="1296806" cy="598223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28575">
                  <a:solidFill>
                    <a:schemeClr val="accent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l-NL" dirty="0">
                      <a:solidFill>
                        <a:schemeClr val="tx1"/>
                      </a:solidFill>
                    </a:rPr>
                    <a:t>Boer 3.</a:t>
                  </a:r>
                </a:p>
              </p:txBody>
            </p:sp>
            <p:sp>
              <p:nvSpPr>
                <p:cNvPr id="28" name="Tekstvak 27">
                  <a:extLst>
                    <a:ext uri="{FF2B5EF4-FFF2-40B4-BE49-F238E27FC236}">
                      <a16:creationId xmlns:a16="http://schemas.microsoft.com/office/drawing/2014/main" id="{82763E03-D84D-4797-B006-671911F84835}"/>
                    </a:ext>
                  </a:extLst>
                </p:cNvPr>
                <p:cNvSpPr txBox="1"/>
                <p:nvPr/>
              </p:nvSpPr>
              <p:spPr>
                <a:xfrm>
                  <a:off x="7441398" y="3562993"/>
                  <a:ext cx="217820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dirty="0"/>
                    <a:t>Etc.</a:t>
                  </a:r>
                </a:p>
              </p:txBody>
            </p:sp>
            <p:sp>
              <p:nvSpPr>
                <p:cNvPr id="29" name="Vierkante haak rechts 28">
                  <a:extLst>
                    <a:ext uri="{FF2B5EF4-FFF2-40B4-BE49-F238E27FC236}">
                      <a16:creationId xmlns:a16="http://schemas.microsoft.com/office/drawing/2014/main" id="{9BE894B2-F5D1-42BA-B833-6BCC96C1F378}"/>
                    </a:ext>
                  </a:extLst>
                </p:cNvPr>
                <p:cNvSpPr/>
                <p:nvPr/>
              </p:nvSpPr>
              <p:spPr>
                <a:xfrm>
                  <a:off x="8278932" y="393604"/>
                  <a:ext cx="269245" cy="2291958"/>
                </a:xfrm>
                <a:prstGeom prst="rightBracket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0" name="Tekstvak 29">
                  <a:extLst>
                    <a:ext uri="{FF2B5EF4-FFF2-40B4-BE49-F238E27FC236}">
                      <a16:creationId xmlns:a16="http://schemas.microsoft.com/office/drawing/2014/main" id="{96212889-B868-48E1-93D5-2D2001419EA8}"/>
                    </a:ext>
                  </a:extLst>
                </p:cNvPr>
                <p:cNvSpPr txBox="1"/>
                <p:nvPr/>
              </p:nvSpPr>
              <p:spPr>
                <a:xfrm>
                  <a:off x="8778715" y="1173962"/>
                  <a:ext cx="1523575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dirty="0"/>
                    <a:t>Gemeente Waterschap </a:t>
                  </a:r>
                  <a:r>
                    <a:rPr lang="nl-NL" dirty="0" err="1"/>
                    <a:t>Fryske</a:t>
                  </a:r>
                  <a:r>
                    <a:rPr lang="nl-NL" dirty="0"/>
                    <a:t> </a:t>
                  </a:r>
                  <a:r>
                    <a:rPr lang="nl-NL" dirty="0" err="1"/>
                    <a:t>gea</a:t>
                  </a:r>
                  <a:r>
                    <a:rPr lang="nl-NL" dirty="0"/>
                    <a:t>    Staatsbos</a:t>
                  </a:r>
                </a:p>
              </p:txBody>
            </p:sp>
            <p:sp>
              <p:nvSpPr>
                <p:cNvPr id="31" name="Vierkante haak rechts 30">
                  <a:extLst>
                    <a:ext uri="{FF2B5EF4-FFF2-40B4-BE49-F238E27FC236}">
                      <a16:creationId xmlns:a16="http://schemas.microsoft.com/office/drawing/2014/main" id="{E5949148-2608-4AFA-9CF1-6D6FB64176F1}"/>
                    </a:ext>
                  </a:extLst>
                </p:cNvPr>
                <p:cNvSpPr/>
                <p:nvPr/>
              </p:nvSpPr>
              <p:spPr>
                <a:xfrm>
                  <a:off x="8279034" y="2789707"/>
                  <a:ext cx="269245" cy="1826899"/>
                </a:xfrm>
                <a:prstGeom prst="rightBracket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2" name="Tekstvak 31">
                  <a:extLst>
                    <a:ext uri="{FF2B5EF4-FFF2-40B4-BE49-F238E27FC236}">
                      <a16:creationId xmlns:a16="http://schemas.microsoft.com/office/drawing/2014/main" id="{8FAF47FC-C147-448C-92D2-9859695C3A97}"/>
                    </a:ext>
                  </a:extLst>
                </p:cNvPr>
                <p:cNvSpPr txBox="1"/>
                <p:nvPr/>
              </p:nvSpPr>
              <p:spPr>
                <a:xfrm>
                  <a:off x="8803932" y="3460201"/>
                  <a:ext cx="129907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dirty="0" err="1"/>
                    <a:t>Agricycling</a:t>
                  </a:r>
                  <a:endParaRPr lang="nl-NL" dirty="0"/>
                </a:p>
              </p:txBody>
            </p:sp>
            <p:sp>
              <p:nvSpPr>
                <p:cNvPr id="33" name="Vierkante haak rechts 32">
                  <a:extLst>
                    <a:ext uri="{FF2B5EF4-FFF2-40B4-BE49-F238E27FC236}">
                      <a16:creationId xmlns:a16="http://schemas.microsoft.com/office/drawing/2014/main" id="{42C356F4-F751-412A-BDE9-91004DC88C7E}"/>
                    </a:ext>
                  </a:extLst>
                </p:cNvPr>
                <p:cNvSpPr/>
                <p:nvPr/>
              </p:nvSpPr>
              <p:spPr>
                <a:xfrm>
                  <a:off x="8296811" y="4859736"/>
                  <a:ext cx="269245" cy="1542899"/>
                </a:xfrm>
                <a:prstGeom prst="rightBracket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4" name="Tekstvak 33">
                  <a:extLst>
                    <a:ext uri="{FF2B5EF4-FFF2-40B4-BE49-F238E27FC236}">
                      <a16:creationId xmlns:a16="http://schemas.microsoft.com/office/drawing/2014/main" id="{EF0B0D55-DB2F-48B9-87A3-A8EB44A6A114}"/>
                    </a:ext>
                  </a:extLst>
                </p:cNvPr>
                <p:cNvSpPr txBox="1"/>
                <p:nvPr/>
              </p:nvSpPr>
              <p:spPr>
                <a:xfrm>
                  <a:off x="8853057" y="5283335"/>
                  <a:ext cx="137341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dirty="0"/>
                    <a:t>Individuele boer</a:t>
                  </a:r>
                </a:p>
              </p:txBody>
            </p:sp>
            <p:cxnSp>
              <p:nvCxnSpPr>
                <p:cNvPr id="35" name="Rechte verbindingslijn met pijl 34">
                  <a:extLst>
                    <a:ext uri="{FF2B5EF4-FFF2-40B4-BE49-F238E27FC236}">
                      <a16:creationId xmlns:a16="http://schemas.microsoft.com/office/drawing/2014/main" id="{10D44D8D-BAEF-46AB-85EE-37DEFE8D9656}"/>
                    </a:ext>
                  </a:extLst>
                </p:cNvPr>
                <p:cNvCxnSpPr>
                  <a:cxnSpLocks/>
                  <a:stCxn id="26" idx="2"/>
                </p:cNvCxnSpPr>
                <p:nvPr/>
              </p:nvCxnSpPr>
              <p:spPr>
                <a:xfrm>
                  <a:off x="5211478" y="5606502"/>
                  <a:ext cx="0" cy="4268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kstvak 35">
                  <a:extLst>
                    <a:ext uri="{FF2B5EF4-FFF2-40B4-BE49-F238E27FC236}">
                      <a16:creationId xmlns:a16="http://schemas.microsoft.com/office/drawing/2014/main" id="{B67510FC-21DB-4E40-B41D-482EB969EAE6}"/>
                    </a:ext>
                  </a:extLst>
                </p:cNvPr>
                <p:cNvSpPr txBox="1"/>
                <p:nvPr/>
              </p:nvSpPr>
              <p:spPr>
                <a:xfrm>
                  <a:off x="4775067" y="6039689"/>
                  <a:ext cx="13023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dirty="0"/>
                    <a:t>Uitrijden</a:t>
                  </a:r>
                </a:p>
              </p:txBody>
            </p:sp>
            <p:cxnSp>
              <p:nvCxnSpPr>
                <p:cNvPr id="37" name="Rechte verbindingslijn met pijl 36">
                  <a:extLst>
                    <a:ext uri="{FF2B5EF4-FFF2-40B4-BE49-F238E27FC236}">
                      <a16:creationId xmlns:a16="http://schemas.microsoft.com/office/drawing/2014/main" id="{4F11851D-CB5F-410D-A7CE-32A2B1BA0E20}"/>
                    </a:ext>
                  </a:extLst>
                </p:cNvPr>
                <p:cNvCxnSpPr/>
                <p:nvPr/>
              </p:nvCxnSpPr>
              <p:spPr>
                <a:xfrm flipH="1">
                  <a:off x="5127745" y="722072"/>
                  <a:ext cx="11151" cy="36799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kstvak 37">
                  <a:extLst>
                    <a:ext uri="{FF2B5EF4-FFF2-40B4-BE49-F238E27FC236}">
                      <a16:creationId xmlns:a16="http://schemas.microsoft.com/office/drawing/2014/main" id="{D6D4179E-8692-4EC6-B674-3B21FF1B07AE}"/>
                    </a:ext>
                  </a:extLst>
                </p:cNvPr>
                <p:cNvSpPr txBox="1"/>
                <p:nvPr/>
              </p:nvSpPr>
              <p:spPr>
                <a:xfrm>
                  <a:off x="4515443" y="358325"/>
                  <a:ext cx="157963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dirty="0"/>
                    <a:t>Waterschap</a:t>
                  </a:r>
                </a:p>
              </p:txBody>
            </p:sp>
            <p:sp>
              <p:nvSpPr>
                <p:cNvPr id="39" name="Tekstvak 38">
                  <a:extLst>
                    <a:ext uri="{FF2B5EF4-FFF2-40B4-BE49-F238E27FC236}">
                      <a16:creationId xmlns:a16="http://schemas.microsoft.com/office/drawing/2014/main" id="{3088DB1E-003B-4978-8C0D-04C0A36D4BB0}"/>
                    </a:ext>
                  </a:extLst>
                </p:cNvPr>
                <p:cNvSpPr txBox="1"/>
                <p:nvPr/>
              </p:nvSpPr>
              <p:spPr>
                <a:xfrm>
                  <a:off x="6348155" y="1945171"/>
                  <a:ext cx="166093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dirty="0"/>
                    <a:t>Directe levering aan boer</a:t>
                  </a:r>
                </a:p>
              </p:txBody>
            </p:sp>
            <p:cxnSp>
              <p:nvCxnSpPr>
                <p:cNvPr id="40" name="Rechte verbindingslijn met pijl 39">
                  <a:extLst>
                    <a:ext uri="{FF2B5EF4-FFF2-40B4-BE49-F238E27FC236}">
                      <a16:creationId xmlns:a16="http://schemas.microsoft.com/office/drawing/2014/main" id="{5031E61B-9CD2-4492-8FCE-04F7FBEB4C10}"/>
                    </a:ext>
                  </a:extLst>
                </p:cNvPr>
                <p:cNvCxnSpPr>
                  <a:cxnSpLocks/>
                  <a:stCxn id="25" idx="2"/>
                </p:cNvCxnSpPr>
                <p:nvPr/>
              </p:nvCxnSpPr>
              <p:spPr>
                <a:xfrm>
                  <a:off x="3784870" y="5615046"/>
                  <a:ext cx="0" cy="41825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Rechte verbindingslijn met pijl 40">
                  <a:extLst>
                    <a:ext uri="{FF2B5EF4-FFF2-40B4-BE49-F238E27FC236}">
                      <a16:creationId xmlns:a16="http://schemas.microsoft.com/office/drawing/2014/main" id="{07E09F91-328B-4ABA-837D-3451465AF531}"/>
                    </a:ext>
                  </a:extLst>
                </p:cNvPr>
                <p:cNvCxnSpPr>
                  <a:cxnSpLocks/>
                  <a:stCxn id="27" idx="2"/>
                </p:cNvCxnSpPr>
                <p:nvPr/>
              </p:nvCxnSpPr>
              <p:spPr>
                <a:xfrm>
                  <a:off x="6741573" y="5615046"/>
                  <a:ext cx="0" cy="41825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kstvak 41">
                  <a:extLst>
                    <a:ext uri="{FF2B5EF4-FFF2-40B4-BE49-F238E27FC236}">
                      <a16:creationId xmlns:a16="http://schemas.microsoft.com/office/drawing/2014/main" id="{7D340647-E60B-4496-811F-6D45BD85D822}"/>
                    </a:ext>
                  </a:extLst>
                </p:cNvPr>
                <p:cNvSpPr txBox="1"/>
                <p:nvPr/>
              </p:nvSpPr>
              <p:spPr>
                <a:xfrm>
                  <a:off x="3319113" y="6033304"/>
                  <a:ext cx="13023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dirty="0"/>
                    <a:t>Uitrijden</a:t>
                  </a:r>
                </a:p>
              </p:txBody>
            </p:sp>
            <p:sp>
              <p:nvSpPr>
                <p:cNvPr id="43" name="Tekstvak 42">
                  <a:extLst>
                    <a:ext uri="{FF2B5EF4-FFF2-40B4-BE49-F238E27FC236}">
                      <a16:creationId xmlns:a16="http://schemas.microsoft.com/office/drawing/2014/main" id="{11D819B4-6B26-4A85-857B-1E1D5C306A4B}"/>
                    </a:ext>
                  </a:extLst>
                </p:cNvPr>
                <p:cNvSpPr txBox="1"/>
                <p:nvPr/>
              </p:nvSpPr>
              <p:spPr>
                <a:xfrm>
                  <a:off x="6231021" y="6048233"/>
                  <a:ext cx="130238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dirty="0"/>
                    <a:t>Uitrijden</a:t>
                  </a:r>
                </a:p>
              </p:txBody>
            </p:sp>
          </p:grpSp>
          <p:sp>
            <p:nvSpPr>
              <p:cNvPr id="9" name="Vierkante haak rechts 8">
                <a:extLst>
                  <a:ext uri="{FF2B5EF4-FFF2-40B4-BE49-F238E27FC236}">
                    <a16:creationId xmlns:a16="http://schemas.microsoft.com/office/drawing/2014/main" id="{3C697830-B67B-4785-8B68-6EC4B386F3EB}"/>
                  </a:ext>
                </a:extLst>
              </p:cNvPr>
              <p:cNvSpPr/>
              <p:nvPr/>
            </p:nvSpPr>
            <p:spPr>
              <a:xfrm rot="10800000">
                <a:off x="2988738" y="413259"/>
                <a:ext cx="269245" cy="2291958"/>
              </a:xfrm>
              <a:prstGeom prst="righ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Vierkante haak rechts 9">
                <a:extLst>
                  <a:ext uri="{FF2B5EF4-FFF2-40B4-BE49-F238E27FC236}">
                    <a16:creationId xmlns:a16="http://schemas.microsoft.com/office/drawing/2014/main" id="{7E10DF6E-3595-4DEA-A7CE-212802D503CA}"/>
                  </a:ext>
                </a:extLst>
              </p:cNvPr>
              <p:cNvSpPr/>
              <p:nvPr/>
            </p:nvSpPr>
            <p:spPr>
              <a:xfrm rot="10800000">
                <a:off x="2988739" y="2831812"/>
                <a:ext cx="269245" cy="1826899"/>
              </a:xfrm>
              <a:prstGeom prst="righ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Vierkante haak rechts 10">
                <a:extLst>
                  <a:ext uri="{FF2B5EF4-FFF2-40B4-BE49-F238E27FC236}">
                    <a16:creationId xmlns:a16="http://schemas.microsoft.com/office/drawing/2014/main" id="{114D538A-8C59-44C7-981A-E36A0137DFA0}"/>
                  </a:ext>
                </a:extLst>
              </p:cNvPr>
              <p:cNvSpPr/>
              <p:nvPr/>
            </p:nvSpPr>
            <p:spPr>
              <a:xfrm rot="10800000">
                <a:off x="2995280" y="4901841"/>
                <a:ext cx="269245" cy="1542900"/>
              </a:xfrm>
              <a:prstGeom prst="rightBracket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87C13823-AA97-4056-9828-BA6CA915B8FE}"/>
                  </a:ext>
                </a:extLst>
              </p:cNvPr>
              <p:cNvSpPr txBox="1"/>
              <p:nvPr/>
            </p:nvSpPr>
            <p:spPr>
              <a:xfrm>
                <a:off x="534632" y="394846"/>
                <a:ext cx="16326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u="sng" dirty="0"/>
                  <a:t>Baten en lasten</a:t>
                </a:r>
              </a:p>
            </p:txBody>
          </p:sp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B220CBE9-81E4-471A-A84D-E9C077C0309E}"/>
                  </a:ext>
                </a:extLst>
              </p:cNvPr>
              <p:cNvSpPr txBox="1"/>
              <p:nvPr/>
            </p:nvSpPr>
            <p:spPr>
              <a:xfrm>
                <a:off x="610267" y="1309390"/>
                <a:ext cx="166093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dirty="0"/>
                  <a:t>Kosten afvoer materiaal</a:t>
                </a:r>
              </a:p>
            </p:txBody>
          </p:sp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44F02A2B-137B-4081-BA2E-49D3C1E9C032}"/>
                  </a:ext>
                </a:extLst>
              </p:cNvPr>
              <p:cNvSpPr txBox="1"/>
              <p:nvPr/>
            </p:nvSpPr>
            <p:spPr>
              <a:xfrm>
                <a:off x="631303" y="3189600"/>
                <a:ext cx="2205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dirty="0"/>
                  <a:t>Baten: aanvoer materiaal </a:t>
                </a:r>
              </a:p>
              <a:p>
                <a:r>
                  <a:rPr lang="nl-NL" dirty="0"/>
                  <a:t>Kosten: uitvoering/ borging totale proces</a:t>
                </a:r>
              </a:p>
            </p:txBody>
          </p:sp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A85926C0-19A4-4240-94BC-89158E3214EA}"/>
                  </a:ext>
                </a:extLst>
              </p:cNvPr>
              <p:cNvSpPr txBox="1"/>
              <p:nvPr/>
            </p:nvSpPr>
            <p:spPr>
              <a:xfrm>
                <a:off x="663307" y="5066132"/>
                <a:ext cx="229260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dirty="0"/>
                  <a:t>Kosten neutrale kwalitatief hoogwaardige bodemverbeteraar</a:t>
                </a:r>
              </a:p>
            </p:txBody>
          </p:sp>
        </p:grpSp>
        <p:sp>
          <p:nvSpPr>
            <p:cNvPr id="6" name="Zevenhoek 5">
              <a:extLst>
                <a:ext uri="{FF2B5EF4-FFF2-40B4-BE49-F238E27FC236}">
                  <a16:creationId xmlns:a16="http://schemas.microsoft.com/office/drawing/2014/main" id="{5DC6E931-894F-471D-AFD3-5D341A389EDE}"/>
                </a:ext>
              </a:extLst>
            </p:cNvPr>
            <p:cNvSpPr/>
            <p:nvPr/>
          </p:nvSpPr>
          <p:spPr>
            <a:xfrm rot="20846078">
              <a:off x="3128210" y="2324151"/>
              <a:ext cx="1166422" cy="941657"/>
            </a:xfrm>
            <a:prstGeom prst="heptag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200" dirty="0">
                  <a:solidFill>
                    <a:schemeClr val="tx1"/>
                  </a:solidFill>
                </a:rPr>
                <a:t>Kwaliteits- protocol</a:t>
              </a:r>
            </a:p>
          </p:txBody>
        </p:sp>
        <p:sp>
          <p:nvSpPr>
            <p:cNvPr id="7" name="Zevenhoek 6">
              <a:extLst>
                <a:ext uri="{FF2B5EF4-FFF2-40B4-BE49-F238E27FC236}">
                  <a16:creationId xmlns:a16="http://schemas.microsoft.com/office/drawing/2014/main" id="{357242DE-2662-48DC-89D7-BA3D3483D8C3}"/>
                </a:ext>
              </a:extLst>
            </p:cNvPr>
            <p:cNvSpPr/>
            <p:nvPr/>
          </p:nvSpPr>
          <p:spPr>
            <a:xfrm rot="20846078">
              <a:off x="2947075" y="4083585"/>
              <a:ext cx="1344925" cy="1168410"/>
            </a:xfrm>
            <a:prstGeom prst="heptagon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200" dirty="0">
                  <a:solidFill>
                    <a:schemeClr val="tx1"/>
                  </a:solidFill>
                </a:rPr>
                <a:t>Certificering eindproduct</a:t>
              </a:r>
            </a:p>
          </p:txBody>
        </p: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0D9D74F3-289E-4F26-896E-7BC77DF141A0}"/>
              </a:ext>
            </a:extLst>
          </p:cNvPr>
          <p:cNvGrpSpPr/>
          <p:nvPr/>
        </p:nvGrpSpPr>
        <p:grpSpPr>
          <a:xfrm>
            <a:off x="10898032" y="198371"/>
            <a:ext cx="1219200" cy="788110"/>
            <a:chOff x="2491136" y="1268604"/>
            <a:chExt cx="7209725" cy="5044272"/>
          </a:xfrm>
        </p:grpSpPr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B946E1B4-25CC-4261-A5DA-C399AE376F67}"/>
                </a:ext>
              </a:extLst>
            </p:cNvPr>
            <p:cNvSpPr/>
            <p:nvPr/>
          </p:nvSpPr>
          <p:spPr>
            <a:xfrm>
              <a:off x="3548742" y="1268604"/>
              <a:ext cx="4933741" cy="5044272"/>
            </a:xfrm>
            <a:prstGeom prst="ellipse">
              <a:avLst/>
            </a:prstGeom>
            <a:solidFill>
              <a:srgbClr val="4FAA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6" name="Afbeelding 45" descr="Afbeelding met teken&#10;&#10;Automatisch gegenereerde beschrijving">
              <a:extLst>
                <a:ext uri="{FF2B5EF4-FFF2-40B4-BE49-F238E27FC236}">
                  <a16:creationId xmlns:a16="http://schemas.microsoft.com/office/drawing/2014/main" id="{266D6ECA-1972-4131-9B09-15C14D78C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125" b="90000" l="10000" r="90000">
                          <a14:foregroundMark x1="49386" y1="8125" x2="49386" y2="8125"/>
                          <a14:foregroundMark x1="53772" y1="22969" x2="53772" y2="22969"/>
                          <a14:foregroundMark x1="43684" y1="26250" x2="43684" y2="26250"/>
                          <a14:foregroundMark x1="43684" y1="26563" x2="43684" y2="26563"/>
                          <a14:foregroundMark x1="43246" y1="31563" x2="43246" y2="31563"/>
                          <a14:foregroundMark x1="42544" y1="33438" x2="42544" y2="33438"/>
                          <a14:foregroundMark x1="44386" y1="33906" x2="44386" y2="33906"/>
                          <a14:foregroundMark x1="45526" y1="29375" x2="45526" y2="29375"/>
                          <a14:foregroundMark x1="45263" y1="26250" x2="45263" y2="26250"/>
                          <a14:foregroundMark x1="52807" y1="24844" x2="52807" y2="24844"/>
                          <a14:foregroundMark x1="52895" y1="24844" x2="52895" y2="24844"/>
                          <a14:foregroundMark x1="54386" y1="29688" x2="54386" y2="29688"/>
                          <a14:foregroundMark x1="55877" y1="33594" x2="55877" y2="33594"/>
                          <a14:foregroundMark x1="57807" y1="38125" x2="57807" y2="38125"/>
                          <a14:foregroundMark x1="60526" y1="45469" x2="60526" y2="45469"/>
                          <a14:foregroundMark x1="61930" y1="48281" x2="61930" y2="48281"/>
                          <a14:foregroundMark x1="63333" y1="53750" x2="63333" y2="53750"/>
                          <a14:foregroundMark x1="62632" y1="55000" x2="62632" y2="55000"/>
                          <a14:foregroundMark x1="60263" y1="54688" x2="60263" y2="54688"/>
                          <a14:foregroundMark x1="60088" y1="50000" x2="60088" y2="50000"/>
                          <a14:foregroundMark x1="58684" y1="45781" x2="58684" y2="45781"/>
                          <a14:foregroundMark x1="56053" y1="63906" x2="56053" y2="63906"/>
                          <a14:foregroundMark x1="55088" y1="64063" x2="55088" y2="64063"/>
                          <a14:foregroundMark x1="54474" y1="64531" x2="54474" y2="64531"/>
                          <a14:foregroundMark x1="52982" y1="68594" x2="52982" y2="68594"/>
                          <a14:foregroundMark x1="53860" y1="70781" x2="53860" y2="70781"/>
                          <a14:foregroundMark x1="57632" y1="69063" x2="57632" y2="69063"/>
                          <a14:foregroundMark x1="57807" y1="67969" x2="57807" y2="67969"/>
                          <a14:foregroundMark x1="43772" y1="63906" x2="43772" y2="63906"/>
                          <a14:foregroundMark x1="41228" y1="63750" x2="41228" y2="63750"/>
                          <a14:foregroundMark x1="40263" y1="62813" x2="40263" y2="62813"/>
                          <a14:foregroundMark x1="41316" y1="67813" x2="41316" y2="67813"/>
                          <a14:foregroundMark x1="42632" y1="68438" x2="42632" y2="68438"/>
                          <a14:foregroundMark x1="40614" y1="60469" x2="40614" y2="60469"/>
                          <a14:foregroundMark x1="36667" y1="47500" x2="36667" y2="47500"/>
                          <a14:foregroundMark x1="36667" y1="47500" x2="36667" y2="47500"/>
                          <a14:foregroundMark x1="38246" y1="47500" x2="38246" y2="47500"/>
                          <a14:foregroundMark x1="38509" y1="47500" x2="38509" y2="47500"/>
                          <a14:foregroundMark x1="38509" y1="47344" x2="38509" y2="47344"/>
                          <a14:foregroundMark x1="37895" y1="41719" x2="37895" y2="41719"/>
                          <a14:foregroundMark x1="37807" y1="43438" x2="37807" y2="43438"/>
                          <a14:foregroundMark x1="35351" y1="56406" x2="35351" y2="5640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1136" y="1405216"/>
              <a:ext cx="7209725" cy="4047565"/>
            </a:xfrm>
            <a:prstGeom prst="rect">
              <a:avLst/>
            </a:prstGeom>
          </p:spPr>
        </p:pic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B60D1681-E6D1-48DF-AB86-2A1A05596AE1}"/>
                </a:ext>
              </a:extLst>
            </p:cNvPr>
            <p:cNvSpPr/>
            <p:nvPr/>
          </p:nvSpPr>
          <p:spPr>
            <a:xfrm rot="17981665">
              <a:off x="3882434" y="3903654"/>
              <a:ext cx="1648333" cy="556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7E264459-07D0-4917-B38F-54249DAB47BF}"/>
                </a:ext>
              </a:extLst>
            </p:cNvPr>
            <p:cNvSpPr/>
            <p:nvPr/>
          </p:nvSpPr>
          <p:spPr>
            <a:xfrm rot="14447051">
              <a:off x="6526917" y="3926766"/>
              <a:ext cx="1697929" cy="556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728703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4" descr="Afbeelding met lucht, gras, buiten, scène&#10;&#10;Automatisch gegenereerde beschrijving">
            <a:extLst>
              <a:ext uri="{FF2B5EF4-FFF2-40B4-BE49-F238E27FC236}">
                <a16:creationId xmlns:a16="http://schemas.microsoft.com/office/drawing/2014/main" id="{1138D875-218C-4332-9F47-C8D5114C2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3"/>
          <a:stretch/>
        </p:blipFill>
        <p:spPr>
          <a:xfrm>
            <a:off x="5425" y="1282"/>
            <a:ext cx="12191980" cy="6856718"/>
          </a:xfrm>
          <a:prstGeom prst="rect">
            <a:avLst/>
          </a:prstGeom>
          <a:solidFill>
            <a:schemeClr val="accent6">
              <a:lumMod val="40000"/>
              <a:lumOff val="60000"/>
              <a:alpha val="68000"/>
            </a:schemeClr>
          </a:solidFill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E1B6EDA1-E2D9-404D-9E2A-49011BFF2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4" y="284831"/>
            <a:ext cx="4109948" cy="3005946"/>
          </a:xfrm>
          <a:prstGeom prst="rect">
            <a:avLst/>
          </a:prstGeom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FAF82DE7-BB60-40EA-BA99-FF59060EF981}"/>
              </a:ext>
            </a:extLst>
          </p:cNvPr>
          <p:cNvSpPr txBox="1">
            <a:spLocks/>
          </p:cNvSpPr>
          <p:nvPr/>
        </p:nvSpPr>
        <p:spPr>
          <a:xfrm>
            <a:off x="7303485" y="6346505"/>
            <a:ext cx="4658259" cy="4491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dirty="0">
                <a:solidFill>
                  <a:schemeClr val="bg1"/>
                </a:solidFill>
              </a:rPr>
              <a:t>2019 </a:t>
            </a:r>
            <a:r>
              <a:rPr lang="nl-NL" dirty="0" err="1">
                <a:solidFill>
                  <a:schemeClr val="bg1"/>
                </a:solidFill>
              </a:rPr>
              <a:t>Scholar</a:t>
            </a:r>
            <a:r>
              <a:rPr lang="nl-NL" dirty="0">
                <a:solidFill>
                  <a:schemeClr val="bg1"/>
                </a:solidFill>
              </a:rPr>
              <a:t> 29: Pieter van der Valk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CCF3A51-E5BD-4D06-A3A9-A0D4C53DA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6441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073C1E-733C-4275-A2F9-072726DCEC7E}"/>
              </a:ext>
            </a:extLst>
          </p:cNvPr>
          <p:cNvSpPr/>
          <p:nvPr/>
        </p:nvSpPr>
        <p:spPr>
          <a:xfrm>
            <a:off x="4361532" y="3143521"/>
            <a:ext cx="7289795" cy="115717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l-NL" b="1" dirty="0">
                <a:ea typeface="Calibri" panose="020F0502020204030204" pitchFamily="34" charset="0"/>
              </a:rPr>
              <a:t>Rol collectieven: Platform</a:t>
            </a:r>
            <a:endParaRPr lang="nl-NL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ea typeface="Calibri" panose="020F0502020204030204" pitchFamily="34" charset="0"/>
              </a:rPr>
              <a:t>Klankbord groep, elkaar op de hoogte houden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ea typeface="Calibri" panose="020F0502020204030204" pitchFamily="34" charset="0"/>
              </a:rPr>
              <a:t>Uitwisselen van ideeën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FFE3A0B-03A7-4D0D-B5A8-AB0668A9BF9A}"/>
              </a:ext>
            </a:extLst>
          </p:cNvPr>
          <p:cNvCxnSpPr/>
          <p:nvPr/>
        </p:nvCxnSpPr>
        <p:spPr>
          <a:xfrm>
            <a:off x="7592974" y="2819670"/>
            <a:ext cx="0" cy="323780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08369B-0DDD-4925-A1A3-C2658EC53A35}"/>
              </a:ext>
            </a:extLst>
          </p:cNvPr>
          <p:cNvCxnSpPr/>
          <p:nvPr/>
        </p:nvCxnSpPr>
        <p:spPr>
          <a:xfrm flipV="1">
            <a:off x="7812240" y="2819670"/>
            <a:ext cx="0" cy="323780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4A4069D-B44D-4D60-81B8-3E8554693BC8}"/>
              </a:ext>
            </a:extLst>
          </p:cNvPr>
          <p:cNvSpPr/>
          <p:nvPr/>
        </p:nvSpPr>
        <p:spPr>
          <a:xfrm>
            <a:off x="4361533" y="169026"/>
            <a:ext cx="7289791" cy="245760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l-NL" b="1" dirty="0">
                <a:ea typeface="Calibri" panose="020F0502020204030204" pitchFamily="34" charset="0"/>
              </a:rPr>
              <a:t>Centraal: coöperatie </a:t>
            </a:r>
            <a:r>
              <a:rPr lang="nl-NL" b="1" dirty="0" err="1">
                <a:ea typeface="Calibri" panose="020F0502020204030204" pitchFamily="34" charset="0"/>
              </a:rPr>
              <a:t>agricycling</a:t>
            </a:r>
            <a:endParaRPr lang="nl-NL" b="1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ea typeface="Calibri" panose="020F0502020204030204" pitchFamily="34" charset="0"/>
              </a:rPr>
              <a:t>Prijsafspraken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ea typeface="Calibri" panose="020F0502020204030204" pitchFamily="34" charset="0"/>
              </a:rPr>
              <a:t>Kennis inhuren en delen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ea typeface="Calibri" panose="020F0502020204030204" pitchFamily="34" charset="0"/>
              </a:rPr>
              <a:t>Wet en regelgeving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ea typeface="Calibri" panose="020F0502020204030204" pitchFamily="34" charset="0"/>
              </a:rPr>
              <a:t>Kwaliteitsborging (randvoorwaarden)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ea typeface="Calibri" panose="020F0502020204030204" pitchFamily="34" charset="0"/>
              </a:rPr>
              <a:t>Bovenregionale reststromen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ea typeface="Calibri" panose="020F0502020204030204" pitchFamily="34" charset="0"/>
              </a:rPr>
              <a:t>Certificering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ea typeface="Calibri" panose="020F0502020204030204" pitchFamily="34" charset="0"/>
              </a:rPr>
              <a:t>Langjarig consortium</a:t>
            </a:r>
          </a:p>
          <a:p>
            <a:endParaRPr lang="nl-NL" dirty="0"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B170D7-B5E5-4626-80C1-2DE792FD33BB}"/>
              </a:ext>
            </a:extLst>
          </p:cNvPr>
          <p:cNvSpPr/>
          <p:nvPr/>
        </p:nvSpPr>
        <p:spPr>
          <a:xfrm>
            <a:off x="4361533" y="4817584"/>
            <a:ext cx="7289795" cy="186864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nl-NL" b="1" dirty="0">
                <a:ea typeface="Calibri" panose="020F0502020204030204" pitchFamily="34" charset="0"/>
              </a:rPr>
              <a:t>Regionaal: groepen van ca. 12 boeren, kan via ANV, collectief, studiegroep</a:t>
            </a:r>
            <a:endParaRPr lang="nl-NL" dirty="0"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ea typeface="Calibri" panose="020F0502020204030204" pitchFamily="34" charset="0"/>
              </a:rPr>
              <a:t>Transport stromen: wat moet waar heen?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ea typeface="Calibri" panose="020F0502020204030204" pitchFamily="34" charset="0"/>
              </a:rPr>
              <a:t>Proces van compostering: omzetten van het materiaal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ea typeface="Calibri" panose="020F0502020204030204" pitchFamily="34" charset="0"/>
              </a:rPr>
              <a:t>Regelen van kwaliteitsborging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ea typeface="Calibri" panose="020F0502020204030204" pitchFamily="34" charset="0"/>
              </a:rPr>
              <a:t>Lokale reststromen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1F47C6-ECFA-438C-A202-A5E299563E4C}"/>
              </a:ext>
            </a:extLst>
          </p:cNvPr>
          <p:cNvCxnSpPr/>
          <p:nvPr/>
        </p:nvCxnSpPr>
        <p:spPr>
          <a:xfrm>
            <a:off x="7592974" y="4403398"/>
            <a:ext cx="0" cy="323780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53D668E-25CD-480B-8AB9-72001AB44B4A}"/>
              </a:ext>
            </a:extLst>
          </p:cNvPr>
          <p:cNvCxnSpPr/>
          <p:nvPr/>
        </p:nvCxnSpPr>
        <p:spPr>
          <a:xfrm flipV="1">
            <a:off x="7812240" y="4403398"/>
            <a:ext cx="0" cy="323780"/>
          </a:xfrm>
          <a:prstGeom prst="straightConnector1">
            <a:avLst/>
          </a:prstGeom>
          <a:ln w="698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ep 15">
            <a:extLst>
              <a:ext uri="{FF2B5EF4-FFF2-40B4-BE49-F238E27FC236}">
                <a16:creationId xmlns:a16="http://schemas.microsoft.com/office/drawing/2014/main" id="{1D63DAAF-2DE3-4BB6-B51E-DA210AE22C36}"/>
              </a:ext>
            </a:extLst>
          </p:cNvPr>
          <p:cNvGrpSpPr/>
          <p:nvPr/>
        </p:nvGrpSpPr>
        <p:grpSpPr>
          <a:xfrm>
            <a:off x="540676" y="426436"/>
            <a:ext cx="3048000" cy="1936175"/>
            <a:chOff x="2491136" y="1268604"/>
            <a:chExt cx="7209725" cy="5044272"/>
          </a:xfrm>
        </p:grpSpPr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C8243890-3D02-4019-BADC-BC068FDB9489}"/>
                </a:ext>
              </a:extLst>
            </p:cNvPr>
            <p:cNvSpPr/>
            <p:nvPr/>
          </p:nvSpPr>
          <p:spPr>
            <a:xfrm>
              <a:off x="3548742" y="1268604"/>
              <a:ext cx="4933741" cy="5044272"/>
            </a:xfrm>
            <a:prstGeom prst="ellipse">
              <a:avLst/>
            </a:prstGeom>
            <a:solidFill>
              <a:srgbClr val="4FAA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8" name="Afbeelding 17" descr="Afbeelding met teken&#10;&#10;Automatisch gegenereerde beschrijving">
              <a:extLst>
                <a:ext uri="{FF2B5EF4-FFF2-40B4-BE49-F238E27FC236}">
                  <a16:creationId xmlns:a16="http://schemas.microsoft.com/office/drawing/2014/main" id="{55493DFC-CBE5-4418-B4C2-8FE722533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125" b="90000" l="10000" r="90000">
                          <a14:foregroundMark x1="49386" y1="8125" x2="49386" y2="8125"/>
                          <a14:foregroundMark x1="53772" y1="22969" x2="53772" y2="22969"/>
                          <a14:foregroundMark x1="43684" y1="26250" x2="43684" y2="26250"/>
                          <a14:foregroundMark x1="43684" y1="26563" x2="43684" y2="26563"/>
                          <a14:foregroundMark x1="43246" y1="31563" x2="43246" y2="31563"/>
                          <a14:foregroundMark x1="42544" y1="33438" x2="42544" y2="33438"/>
                          <a14:foregroundMark x1="44386" y1="33906" x2="44386" y2="33906"/>
                          <a14:foregroundMark x1="45526" y1="29375" x2="45526" y2="29375"/>
                          <a14:foregroundMark x1="45263" y1="26250" x2="45263" y2="26250"/>
                          <a14:foregroundMark x1="52807" y1="24844" x2="52807" y2="24844"/>
                          <a14:foregroundMark x1="52895" y1="24844" x2="52895" y2="24844"/>
                          <a14:foregroundMark x1="54386" y1="29688" x2="54386" y2="29688"/>
                          <a14:foregroundMark x1="55877" y1="33594" x2="55877" y2="33594"/>
                          <a14:foregroundMark x1="57807" y1="38125" x2="57807" y2="38125"/>
                          <a14:foregroundMark x1="60526" y1="45469" x2="60526" y2="45469"/>
                          <a14:foregroundMark x1="61930" y1="48281" x2="61930" y2="48281"/>
                          <a14:foregroundMark x1="63333" y1="53750" x2="63333" y2="53750"/>
                          <a14:foregroundMark x1="62632" y1="55000" x2="62632" y2="55000"/>
                          <a14:foregroundMark x1="60263" y1="54688" x2="60263" y2="54688"/>
                          <a14:foregroundMark x1="60088" y1="50000" x2="60088" y2="50000"/>
                          <a14:foregroundMark x1="58684" y1="45781" x2="58684" y2="45781"/>
                          <a14:foregroundMark x1="56053" y1="63906" x2="56053" y2="63906"/>
                          <a14:foregroundMark x1="55088" y1="64063" x2="55088" y2="64063"/>
                          <a14:foregroundMark x1="54474" y1="64531" x2="54474" y2="64531"/>
                          <a14:foregroundMark x1="52982" y1="68594" x2="52982" y2="68594"/>
                          <a14:foregroundMark x1="53860" y1="70781" x2="53860" y2="70781"/>
                          <a14:foregroundMark x1="57632" y1="69063" x2="57632" y2="69063"/>
                          <a14:foregroundMark x1="57807" y1="67969" x2="57807" y2="67969"/>
                          <a14:foregroundMark x1="43772" y1="63906" x2="43772" y2="63906"/>
                          <a14:foregroundMark x1="41228" y1="63750" x2="41228" y2="63750"/>
                          <a14:foregroundMark x1="40263" y1="62813" x2="40263" y2="62813"/>
                          <a14:foregroundMark x1="41316" y1="67813" x2="41316" y2="67813"/>
                          <a14:foregroundMark x1="42632" y1="68438" x2="42632" y2="68438"/>
                          <a14:foregroundMark x1="40614" y1="60469" x2="40614" y2="60469"/>
                          <a14:foregroundMark x1="36667" y1="47500" x2="36667" y2="47500"/>
                          <a14:foregroundMark x1="36667" y1="47500" x2="36667" y2="47500"/>
                          <a14:foregroundMark x1="38246" y1="47500" x2="38246" y2="47500"/>
                          <a14:foregroundMark x1="38509" y1="47500" x2="38509" y2="47500"/>
                          <a14:foregroundMark x1="38509" y1="47344" x2="38509" y2="47344"/>
                          <a14:foregroundMark x1="37895" y1="41719" x2="37895" y2="41719"/>
                          <a14:foregroundMark x1="37807" y1="43438" x2="37807" y2="43438"/>
                          <a14:foregroundMark x1="35351" y1="56406" x2="35351" y2="5640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1136" y="1405216"/>
              <a:ext cx="7209725" cy="4047565"/>
            </a:xfrm>
            <a:prstGeom prst="rect">
              <a:avLst/>
            </a:prstGeom>
          </p:spPr>
        </p:pic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C658221D-4C54-470A-80E6-8D054E67ED4B}"/>
                </a:ext>
              </a:extLst>
            </p:cNvPr>
            <p:cNvSpPr/>
            <p:nvPr/>
          </p:nvSpPr>
          <p:spPr>
            <a:xfrm rot="17981665">
              <a:off x="3882434" y="3903654"/>
              <a:ext cx="1648333" cy="556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FB3E843B-92C0-4B03-B5B3-054D75A524A0}"/>
                </a:ext>
              </a:extLst>
            </p:cNvPr>
            <p:cNvSpPr/>
            <p:nvPr/>
          </p:nvSpPr>
          <p:spPr>
            <a:xfrm rot="14447051">
              <a:off x="6526917" y="3926766"/>
              <a:ext cx="1697929" cy="556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DC90092-1567-4799-B298-185056C49ED4}"/>
              </a:ext>
            </a:extLst>
          </p:cNvPr>
          <p:cNvSpPr txBox="1"/>
          <p:nvPr/>
        </p:nvSpPr>
        <p:spPr>
          <a:xfrm>
            <a:off x="3377330" y="762945"/>
            <a:ext cx="570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dirty="0">
                <a:solidFill>
                  <a:schemeClr val="bg1"/>
                </a:solidFill>
              </a:rPr>
              <a:t>=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487176-C099-43DD-9E7F-A6074B8BA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947" l="5159" r="96429">
                        <a14:foregroundMark x1="18651" y1="93684" x2="18254" y2="82632"/>
                        <a14:foregroundMark x1="61905" y1="91579" x2="91667" y2="64211"/>
                        <a14:foregroundMark x1="91667" y1="64211" x2="89683" y2="21579"/>
                        <a14:foregroundMark x1="89683" y1="21579" x2="93254" y2="31053"/>
                        <a14:foregroundMark x1="97222" y1="50526" x2="88889" y2="90000"/>
                        <a14:foregroundMark x1="64683" y1="95789" x2="64683" y2="95789"/>
                        <a14:foregroundMark x1="94048" y1="88947" x2="94048" y2="88947"/>
                        <a14:foregroundMark x1="13492" y1="57895" x2="13492" y2="57895"/>
                        <a14:foregroundMark x1="35317" y1="98947" x2="35317" y2="98947"/>
                        <a14:foregroundMark x1="5159" y1="98947" x2="5159" y2="98947"/>
                        <a14:foregroundMark x1="36111" y1="24737" x2="36111" y2="24737"/>
                        <a14:foregroundMark x1="18651" y1="40526" x2="18651" y2="40526"/>
                        <a14:foregroundMark x1="63095" y1="15789" x2="63095" y2="15789"/>
                        <a14:foregroundMark x1="86508" y1="12632" x2="86508" y2="12632"/>
                        <a14:backgroundMark x1="45238" y1="95789" x2="28968" y2="54737"/>
                        <a14:backgroundMark x1="28968" y1="54737" x2="54762" y2="26842"/>
                        <a14:backgroundMark x1="54762" y1="26842" x2="56349" y2="26842"/>
                        <a14:backgroundMark x1="62698" y1="5789" x2="21429" y2="18947"/>
                        <a14:backgroundMark x1="21429" y1="18947" x2="6746" y2="43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7792" y="2694769"/>
            <a:ext cx="2085800" cy="1572627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A5E192EB-3CAE-4F18-AAAE-1DAE813DCB8C}"/>
              </a:ext>
            </a:extLst>
          </p:cNvPr>
          <p:cNvSpPr txBox="1"/>
          <p:nvPr/>
        </p:nvSpPr>
        <p:spPr>
          <a:xfrm>
            <a:off x="3419906" y="2989588"/>
            <a:ext cx="570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3E891BE6-E599-4454-BB96-DCAE895FDFB5}"/>
              </a:ext>
            </a:extLst>
          </p:cNvPr>
          <p:cNvSpPr txBox="1"/>
          <p:nvPr/>
        </p:nvSpPr>
        <p:spPr>
          <a:xfrm>
            <a:off x="3421910" y="5047991"/>
            <a:ext cx="570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C57FF24-C18D-4F62-B9D2-AC1C50DAA38B}"/>
              </a:ext>
            </a:extLst>
          </p:cNvPr>
          <p:cNvSpPr txBox="1"/>
          <p:nvPr/>
        </p:nvSpPr>
        <p:spPr>
          <a:xfrm>
            <a:off x="377805" y="6431564"/>
            <a:ext cx="337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bg1"/>
                </a:solidFill>
              </a:rPr>
              <a:t>Lokale energie / gebiedsgericht</a:t>
            </a:r>
          </a:p>
        </p:txBody>
      </p:sp>
      <p:pic>
        <p:nvPicPr>
          <p:cNvPr id="24" name="Afbeelding 23" descr="Afbeelding met buiten&#10;&#10;Automatisch gegenereerde beschrijving">
            <a:extLst>
              <a:ext uri="{FF2B5EF4-FFF2-40B4-BE49-F238E27FC236}">
                <a16:creationId xmlns:a16="http://schemas.microsoft.com/office/drawing/2014/main" id="{845D1445-CC5F-47EB-9958-3A8BBB83C0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73" t="6268" r="31265"/>
          <a:stretch/>
        </p:blipFill>
        <p:spPr>
          <a:xfrm rot="5400000">
            <a:off x="1258410" y="4651155"/>
            <a:ext cx="1598446" cy="19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21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7F7B39-07A2-42B1-815B-588BCCBC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5A4EFF-622F-425A-98C4-21F2F0796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Hoe ziet de toekomst van banken eruit?">
            <a:extLst>
              <a:ext uri="{FF2B5EF4-FFF2-40B4-BE49-F238E27FC236}">
                <a16:creationId xmlns:a16="http://schemas.microsoft.com/office/drawing/2014/main" id="{6AE1C8A1-999A-45BF-BE24-8286A2E76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429"/>
            <a:ext cx="12192000" cy="69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100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C8189F-CD6E-4B65-9CB0-9E78F985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Drie te onderscheiden ontwikkeltrajecten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379F27-F405-491C-B64C-EBD3193B8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4013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nl-NL" dirty="0">
                <a:solidFill>
                  <a:schemeClr val="bg1"/>
                </a:solidFill>
              </a:rPr>
              <a:t>“</a:t>
            </a:r>
            <a:r>
              <a:rPr lang="nl-NL" dirty="0" err="1">
                <a:solidFill>
                  <a:schemeClr val="bg1"/>
                </a:solidFill>
              </a:rPr>
              <a:t>Us</a:t>
            </a:r>
            <a:r>
              <a:rPr lang="nl-NL" dirty="0">
                <a:solidFill>
                  <a:schemeClr val="bg1"/>
                </a:solidFill>
              </a:rPr>
              <a:t>” compostslagen</a:t>
            </a:r>
          </a:p>
          <a:p>
            <a:pPr marL="514350" indent="-514350">
              <a:buFont typeface="+mj-lt"/>
              <a:buAutoNum type="arabicPeriod"/>
            </a:pPr>
            <a:endParaRPr lang="nl-NL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dirty="0">
                <a:solidFill>
                  <a:schemeClr val="bg1"/>
                </a:solidFill>
              </a:rPr>
              <a:t>Opschaling uitvoering en uitbreiding cooperatie </a:t>
            </a:r>
          </a:p>
          <a:p>
            <a:pPr marL="514350" indent="-514350">
              <a:buFont typeface="+mj-lt"/>
              <a:buAutoNum type="arabicPeriod"/>
            </a:pPr>
            <a:endParaRPr lang="nl-NL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nl-NL" dirty="0">
                <a:solidFill>
                  <a:schemeClr val="bg1"/>
                </a:solidFill>
              </a:rPr>
              <a:t>Ketenorganisatie nutriënten uit reststromen</a:t>
            </a:r>
          </a:p>
          <a:p>
            <a:pPr marL="514350" indent="-514350">
              <a:buFont typeface="+mj-lt"/>
              <a:buAutoNum type="arabicPeriod"/>
            </a:pPr>
            <a:endParaRPr lang="nl-NL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nl-NL" dirty="0">
              <a:solidFill>
                <a:schemeClr val="bg1"/>
              </a:solidFill>
            </a:endParaRP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62C1F354-E5D9-492E-9EA5-DF7A6ABA3232}"/>
              </a:ext>
            </a:extLst>
          </p:cNvPr>
          <p:cNvGrpSpPr/>
          <p:nvPr/>
        </p:nvGrpSpPr>
        <p:grpSpPr>
          <a:xfrm>
            <a:off x="5948039" y="1825625"/>
            <a:ext cx="6748330" cy="4351338"/>
            <a:chOff x="5948039" y="1825625"/>
            <a:chExt cx="6748330" cy="4351338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CBBBA546-53B1-45BD-AFE2-F33069F3A264}"/>
                </a:ext>
              </a:extLst>
            </p:cNvPr>
            <p:cNvSpPr/>
            <p:nvPr/>
          </p:nvSpPr>
          <p:spPr>
            <a:xfrm>
              <a:off x="6937962" y="1825625"/>
              <a:ext cx="4618000" cy="4351338"/>
            </a:xfrm>
            <a:prstGeom prst="ellipse">
              <a:avLst/>
            </a:prstGeom>
            <a:solidFill>
              <a:srgbClr val="4FAA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6" name="Afbeelding 5" descr="Afbeelding met teken&#10;&#10;Automatisch gegenereerde beschrijving">
              <a:extLst>
                <a:ext uri="{FF2B5EF4-FFF2-40B4-BE49-F238E27FC236}">
                  <a16:creationId xmlns:a16="http://schemas.microsoft.com/office/drawing/2014/main" id="{7EFA2DD6-9F70-4E14-9F82-8BB74FD27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125" b="90000" l="10000" r="90000">
                          <a14:foregroundMark x1="49386" y1="8125" x2="49386" y2="8125"/>
                          <a14:foregroundMark x1="53772" y1="22969" x2="53772" y2="22969"/>
                          <a14:foregroundMark x1="43684" y1="26250" x2="43684" y2="26250"/>
                          <a14:foregroundMark x1="43684" y1="26563" x2="43684" y2="26563"/>
                          <a14:foregroundMark x1="43246" y1="31563" x2="43246" y2="31563"/>
                          <a14:foregroundMark x1="42544" y1="33438" x2="42544" y2="33438"/>
                          <a14:foregroundMark x1="44386" y1="33906" x2="44386" y2="33906"/>
                          <a14:foregroundMark x1="45526" y1="29375" x2="45526" y2="29375"/>
                          <a14:foregroundMark x1="45263" y1="26250" x2="45263" y2="26250"/>
                          <a14:foregroundMark x1="52807" y1="24844" x2="52807" y2="24844"/>
                          <a14:foregroundMark x1="52895" y1="24844" x2="52895" y2="24844"/>
                          <a14:foregroundMark x1="54386" y1="29688" x2="54386" y2="29688"/>
                          <a14:foregroundMark x1="55877" y1="33594" x2="55877" y2="33594"/>
                          <a14:foregroundMark x1="57807" y1="38125" x2="57807" y2="38125"/>
                          <a14:foregroundMark x1="60526" y1="45469" x2="60526" y2="45469"/>
                          <a14:foregroundMark x1="61930" y1="48281" x2="61930" y2="48281"/>
                          <a14:foregroundMark x1="63333" y1="53750" x2="63333" y2="53750"/>
                          <a14:foregroundMark x1="62632" y1="55000" x2="62632" y2="55000"/>
                          <a14:foregroundMark x1="60263" y1="54688" x2="60263" y2="54688"/>
                          <a14:foregroundMark x1="60088" y1="50000" x2="60088" y2="50000"/>
                          <a14:foregroundMark x1="58684" y1="45781" x2="58684" y2="45781"/>
                          <a14:foregroundMark x1="56053" y1="63906" x2="56053" y2="63906"/>
                          <a14:foregroundMark x1="55088" y1="64063" x2="55088" y2="64063"/>
                          <a14:foregroundMark x1="54474" y1="64531" x2="54474" y2="64531"/>
                          <a14:foregroundMark x1="52982" y1="68594" x2="52982" y2="68594"/>
                          <a14:foregroundMark x1="53860" y1="70781" x2="53860" y2="70781"/>
                          <a14:foregroundMark x1="57632" y1="69063" x2="57632" y2="69063"/>
                          <a14:foregroundMark x1="57807" y1="67969" x2="57807" y2="67969"/>
                          <a14:foregroundMark x1="43772" y1="63906" x2="43772" y2="63906"/>
                          <a14:foregroundMark x1="41228" y1="63750" x2="41228" y2="63750"/>
                          <a14:foregroundMark x1="40263" y1="62813" x2="40263" y2="62813"/>
                          <a14:foregroundMark x1="41316" y1="67813" x2="41316" y2="67813"/>
                          <a14:foregroundMark x1="42632" y1="68438" x2="42632" y2="68438"/>
                          <a14:foregroundMark x1="40614" y1="60469" x2="40614" y2="60469"/>
                          <a14:foregroundMark x1="36667" y1="47500" x2="36667" y2="47500"/>
                          <a14:foregroundMark x1="36667" y1="47500" x2="36667" y2="47500"/>
                          <a14:foregroundMark x1="38246" y1="47500" x2="38246" y2="47500"/>
                          <a14:foregroundMark x1="38509" y1="47500" x2="38509" y2="47500"/>
                          <a14:foregroundMark x1="38509" y1="47344" x2="38509" y2="47344"/>
                          <a14:foregroundMark x1="37895" y1="41719" x2="37895" y2="41719"/>
                          <a14:foregroundMark x1="37807" y1="43438" x2="37807" y2="43438"/>
                          <a14:foregroundMark x1="35351" y1="56406" x2="35351" y2="5640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48039" y="1943471"/>
              <a:ext cx="6748330" cy="3491549"/>
            </a:xfrm>
            <a:prstGeom prst="rect">
              <a:avLst/>
            </a:prstGeom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AC8C3EDD-77A5-44D2-9A3D-018BBD9D351D}"/>
                </a:ext>
              </a:extLst>
            </p:cNvPr>
            <p:cNvSpPr/>
            <p:nvPr/>
          </p:nvSpPr>
          <p:spPr>
            <a:xfrm rot="17981665">
              <a:off x="7337406" y="4078280"/>
              <a:ext cx="1421901" cy="520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1BDB0FEC-198D-49DF-B2A6-4E4F4F08EADF}"/>
                </a:ext>
              </a:extLst>
            </p:cNvPr>
            <p:cNvSpPr/>
            <p:nvPr/>
          </p:nvSpPr>
          <p:spPr>
            <a:xfrm rot="14447051">
              <a:off x="9770082" y="4098231"/>
              <a:ext cx="1464684" cy="520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549695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F58ACF-A5AF-4579-B3C9-6C1B4B63F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9B0677-28D6-4F6D-BD56-F0969BDD1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>
                <a:solidFill>
                  <a:schemeClr val="bg1"/>
                </a:solidFill>
              </a:rPr>
              <a:t>Gemeentelijke opschaling (samen)?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Circulair terreinbeheer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Gemeentelijk overleg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Collectieven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Organisatie cooperatie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Boeren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Consortium</a:t>
            </a: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Wetsus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dirty="0">
                <a:solidFill>
                  <a:schemeClr val="bg1"/>
                </a:solidFill>
              </a:rPr>
              <a:t>Wetterskip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Provincie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RUG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WUR</a:t>
            </a: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Etc</a:t>
            </a:r>
            <a:r>
              <a:rPr lang="nl-NL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63A18B2-8D9C-4B0B-93CE-EA86FADA5A6D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Drie te onderscheiden ontwikkeltrajecten</a:t>
            </a:r>
            <a:endParaRPr lang="nl-NL" dirty="0">
              <a:solidFill>
                <a:schemeClr val="bg1"/>
              </a:solidFill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662BDE24-5604-40DF-A212-D6249061E374}"/>
              </a:ext>
            </a:extLst>
          </p:cNvPr>
          <p:cNvGrpSpPr/>
          <p:nvPr/>
        </p:nvGrpSpPr>
        <p:grpSpPr>
          <a:xfrm>
            <a:off x="5948039" y="1825625"/>
            <a:ext cx="6748330" cy="4351338"/>
            <a:chOff x="5948039" y="1825625"/>
            <a:chExt cx="6748330" cy="4351338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4987C8AC-6570-4820-A3C4-BB7EAA02726D}"/>
                </a:ext>
              </a:extLst>
            </p:cNvPr>
            <p:cNvSpPr/>
            <p:nvPr/>
          </p:nvSpPr>
          <p:spPr>
            <a:xfrm>
              <a:off x="6937962" y="1825625"/>
              <a:ext cx="4618000" cy="4351338"/>
            </a:xfrm>
            <a:prstGeom prst="ellipse">
              <a:avLst/>
            </a:prstGeom>
            <a:solidFill>
              <a:srgbClr val="4FAA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7" name="Afbeelding 6" descr="Afbeelding met teken&#10;&#10;Automatisch gegenereerde beschrijving">
              <a:extLst>
                <a:ext uri="{FF2B5EF4-FFF2-40B4-BE49-F238E27FC236}">
                  <a16:creationId xmlns:a16="http://schemas.microsoft.com/office/drawing/2014/main" id="{ADAC5830-BD3D-45D0-AC21-B0F69EE8D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125" b="90000" l="10000" r="90000">
                          <a14:foregroundMark x1="49386" y1="8125" x2="49386" y2="8125"/>
                          <a14:foregroundMark x1="53772" y1="22969" x2="53772" y2="22969"/>
                          <a14:foregroundMark x1="43684" y1="26250" x2="43684" y2="26250"/>
                          <a14:foregroundMark x1="43684" y1="26563" x2="43684" y2="26563"/>
                          <a14:foregroundMark x1="43246" y1="31563" x2="43246" y2="31563"/>
                          <a14:foregroundMark x1="42544" y1="33438" x2="42544" y2="33438"/>
                          <a14:foregroundMark x1="44386" y1="33906" x2="44386" y2="33906"/>
                          <a14:foregroundMark x1="45526" y1="29375" x2="45526" y2="29375"/>
                          <a14:foregroundMark x1="45263" y1="26250" x2="45263" y2="26250"/>
                          <a14:foregroundMark x1="52807" y1="24844" x2="52807" y2="24844"/>
                          <a14:foregroundMark x1="52895" y1="24844" x2="52895" y2="24844"/>
                          <a14:foregroundMark x1="54386" y1="29688" x2="54386" y2="29688"/>
                          <a14:foregroundMark x1="55877" y1="33594" x2="55877" y2="33594"/>
                          <a14:foregroundMark x1="57807" y1="38125" x2="57807" y2="38125"/>
                          <a14:foregroundMark x1="60526" y1="45469" x2="60526" y2="45469"/>
                          <a14:foregroundMark x1="61930" y1="48281" x2="61930" y2="48281"/>
                          <a14:foregroundMark x1="63333" y1="53750" x2="63333" y2="53750"/>
                          <a14:foregroundMark x1="62632" y1="55000" x2="62632" y2="55000"/>
                          <a14:foregroundMark x1="60263" y1="54688" x2="60263" y2="54688"/>
                          <a14:foregroundMark x1="60088" y1="50000" x2="60088" y2="50000"/>
                          <a14:foregroundMark x1="58684" y1="45781" x2="58684" y2="45781"/>
                          <a14:foregroundMark x1="56053" y1="63906" x2="56053" y2="63906"/>
                          <a14:foregroundMark x1="55088" y1="64063" x2="55088" y2="64063"/>
                          <a14:foregroundMark x1="54474" y1="64531" x2="54474" y2="64531"/>
                          <a14:foregroundMark x1="52982" y1="68594" x2="52982" y2="68594"/>
                          <a14:foregroundMark x1="53860" y1="70781" x2="53860" y2="70781"/>
                          <a14:foregroundMark x1="57632" y1="69063" x2="57632" y2="69063"/>
                          <a14:foregroundMark x1="57807" y1="67969" x2="57807" y2="67969"/>
                          <a14:foregroundMark x1="43772" y1="63906" x2="43772" y2="63906"/>
                          <a14:foregroundMark x1="41228" y1="63750" x2="41228" y2="63750"/>
                          <a14:foregroundMark x1="40263" y1="62813" x2="40263" y2="62813"/>
                          <a14:foregroundMark x1="41316" y1="67813" x2="41316" y2="67813"/>
                          <a14:foregroundMark x1="42632" y1="68438" x2="42632" y2="68438"/>
                          <a14:foregroundMark x1="40614" y1="60469" x2="40614" y2="60469"/>
                          <a14:foregroundMark x1="36667" y1="47500" x2="36667" y2="47500"/>
                          <a14:foregroundMark x1="36667" y1="47500" x2="36667" y2="47500"/>
                          <a14:foregroundMark x1="38246" y1="47500" x2="38246" y2="47500"/>
                          <a14:foregroundMark x1="38509" y1="47500" x2="38509" y2="47500"/>
                          <a14:foregroundMark x1="38509" y1="47344" x2="38509" y2="47344"/>
                          <a14:foregroundMark x1="37895" y1="41719" x2="37895" y2="41719"/>
                          <a14:foregroundMark x1="37807" y1="43438" x2="37807" y2="43438"/>
                          <a14:foregroundMark x1="35351" y1="56406" x2="35351" y2="5640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48039" y="1943471"/>
              <a:ext cx="6748330" cy="3491549"/>
            </a:xfrm>
            <a:prstGeom prst="rect">
              <a:avLst/>
            </a:prstGeom>
          </p:spPr>
        </p:pic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F28B31A4-B742-4FC5-8327-91E7EFAC9E6F}"/>
                </a:ext>
              </a:extLst>
            </p:cNvPr>
            <p:cNvSpPr/>
            <p:nvPr/>
          </p:nvSpPr>
          <p:spPr>
            <a:xfrm rot="17981665">
              <a:off x="7337406" y="4078280"/>
              <a:ext cx="1421901" cy="520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B553743-2BC8-4A86-9ECB-DEED328E52CE}"/>
                </a:ext>
              </a:extLst>
            </p:cNvPr>
            <p:cNvSpPr/>
            <p:nvPr/>
          </p:nvSpPr>
          <p:spPr>
            <a:xfrm rot="14447051">
              <a:off x="9770082" y="4098231"/>
              <a:ext cx="1464684" cy="520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2870772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F03D9A9-1ACB-4A62-92EC-9F8410ED5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1111" r="32422" b="7083"/>
          <a:stretch/>
        </p:blipFill>
        <p:spPr>
          <a:xfrm>
            <a:off x="1526209" y="0"/>
            <a:ext cx="9139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16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F87CC-7594-4040-A968-3378E276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74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6600" dirty="0" err="1">
                <a:solidFill>
                  <a:schemeClr val="bg1"/>
                </a:solidFill>
              </a:rPr>
              <a:t>Agricycling</a:t>
            </a:r>
            <a:endParaRPr lang="nl-NL" sz="6600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35D100-10FF-426A-BAA3-D41742C53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53283"/>
            <a:ext cx="10515600" cy="9236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6000" dirty="0">
                <a:solidFill>
                  <a:schemeClr val="bg1"/>
                </a:solidFill>
              </a:rPr>
              <a:t>Vragen?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F32126A5-AF52-404A-8313-1122AC160AED}"/>
              </a:ext>
            </a:extLst>
          </p:cNvPr>
          <p:cNvGrpSpPr/>
          <p:nvPr/>
        </p:nvGrpSpPr>
        <p:grpSpPr>
          <a:xfrm>
            <a:off x="3189925" y="1137514"/>
            <a:ext cx="5812149" cy="4007243"/>
            <a:chOff x="2491136" y="1268604"/>
            <a:chExt cx="7209725" cy="5044272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ABC29136-7D6F-40D4-BB80-0B1AC496AEF3}"/>
                </a:ext>
              </a:extLst>
            </p:cNvPr>
            <p:cNvSpPr/>
            <p:nvPr/>
          </p:nvSpPr>
          <p:spPr>
            <a:xfrm>
              <a:off x="3548742" y="1268604"/>
              <a:ext cx="4933741" cy="5044272"/>
            </a:xfrm>
            <a:prstGeom prst="ellipse">
              <a:avLst/>
            </a:prstGeom>
            <a:solidFill>
              <a:srgbClr val="4FAA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6" name="Afbeelding 5" descr="Afbeelding met teken&#10;&#10;Automatisch gegenereerde beschrijving">
              <a:extLst>
                <a:ext uri="{FF2B5EF4-FFF2-40B4-BE49-F238E27FC236}">
                  <a16:creationId xmlns:a16="http://schemas.microsoft.com/office/drawing/2014/main" id="{CDA9864D-B949-4461-BF3D-B9418E707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125" b="90000" l="10000" r="90000">
                          <a14:foregroundMark x1="49386" y1="8125" x2="49386" y2="8125"/>
                          <a14:foregroundMark x1="53772" y1="22969" x2="53772" y2="22969"/>
                          <a14:foregroundMark x1="43684" y1="26250" x2="43684" y2="26250"/>
                          <a14:foregroundMark x1="43684" y1="26563" x2="43684" y2="26563"/>
                          <a14:foregroundMark x1="43246" y1="31563" x2="43246" y2="31563"/>
                          <a14:foregroundMark x1="42544" y1="33438" x2="42544" y2="33438"/>
                          <a14:foregroundMark x1="44386" y1="33906" x2="44386" y2="33906"/>
                          <a14:foregroundMark x1="45526" y1="29375" x2="45526" y2="29375"/>
                          <a14:foregroundMark x1="45263" y1="26250" x2="45263" y2="26250"/>
                          <a14:foregroundMark x1="52807" y1="24844" x2="52807" y2="24844"/>
                          <a14:foregroundMark x1="52895" y1="24844" x2="52895" y2="24844"/>
                          <a14:foregroundMark x1="54386" y1="29688" x2="54386" y2="29688"/>
                          <a14:foregroundMark x1="55877" y1="33594" x2="55877" y2="33594"/>
                          <a14:foregroundMark x1="57807" y1="38125" x2="57807" y2="38125"/>
                          <a14:foregroundMark x1="60526" y1="45469" x2="60526" y2="45469"/>
                          <a14:foregroundMark x1="61930" y1="48281" x2="61930" y2="48281"/>
                          <a14:foregroundMark x1="63333" y1="53750" x2="63333" y2="53750"/>
                          <a14:foregroundMark x1="62632" y1="55000" x2="62632" y2="55000"/>
                          <a14:foregroundMark x1="60263" y1="54688" x2="60263" y2="54688"/>
                          <a14:foregroundMark x1="60088" y1="50000" x2="60088" y2="50000"/>
                          <a14:foregroundMark x1="58684" y1="45781" x2="58684" y2="45781"/>
                          <a14:foregroundMark x1="56053" y1="63906" x2="56053" y2="63906"/>
                          <a14:foregroundMark x1="55088" y1="64063" x2="55088" y2="64063"/>
                          <a14:foregroundMark x1="54474" y1="64531" x2="54474" y2="64531"/>
                          <a14:foregroundMark x1="52982" y1="68594" x2="52982" y2="68594"/>
                          <a14:foregroundMark x1="53860" y1="70781" x2="53860" y2="70781"/>
                          <a14:foregroundMark x1="57632" y1="69063" x2="57632" y2="69063"/>
                          <a14:foregroundMark x1="57807" y1="67969" x2="57807" y2="67969"/>
                          <a14:foregroundMark x1="43772" y1="63906" x2="43772" y2="63906"/>
                          <a14:foregroundMark x1="41228" y1="63750" x2="41228" y2="63750"/>
                          <a14:foregroundMark x1="40263" y1="62813" x2="40263" y2="62813"/>
                          <a14:foregroundMark x1="41316" y1="67813" x2="41316" y2="67813"/>
                          <a14:foregroundMark x1="42632" y1="68438" x2="42632" y2="68438"/>
                          <a14:foregroundMark x1="40614" y1="60469" x2="40614" y2="60469"/>
                          <a14:foregroundMark x1="36667" y1="47500" x2="36667" y2="47500"/>
                          <a14:foregroundMark x1="36667" y1="47500" x2="36667" y2="47500"/>
                          <a14:foregroundMark x1="38246" y1="47500" x2="38246" y2="47500"/>
                          <a14:foregroundMark x1="38509" y1="47500" x2="38509" y2="47500"/>
                          <a14:foregroundMark x1="38509" y1="47344" x2="38509" y2="47344"/>
                          <a14:foregroundMark x1="37895" y1="41719" x2="37895" y2="41719"/>
                          <a14:foregroundMark x1="37807" y1="43438" x2="37807" y2="43438"/>
                          <a14:foregroundMark x1="35351" y1="56406" x2="35351" y2="5640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1136" y="1405216"/>
              <a:ext cx="7209725" cy="4047565"/>
            </a:xfrm>
            <a:prstGeom prst="rect">
              <a:avLst/>
            </a:prstGeom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76C9810B-4BB2-44E0-82C1-21861962F10B}"/>
                </a:ext>
              </a:extLst>
            </p:cNvPr>
            <p:cNvSpPr/>
            <p:nvPr/>
          </p:nvSpPr>
          <p:spPr>
            <a:xfrm rot="17981665">
              <a:off x="3882434" y="3903654"/>
              <a:ext cx="1648333" cy="5565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AE9D913E-CCDC-4CAE-BB14-81A7AC5E5641}"/>
                </a:ext>
              </a:extLst>
            </p:cNvPr>
            <p:cNvSpPr/>
            <p:nvPr/>
          </p:nvSpPr>
          <p:spPr>
            <a:xfrm rot="14447051">
              <a:off x="6526917" y="3926766"/>
              <a:ext cx="1697929" cy="5561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242237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 Gouden Cirkel Van Sinek (De Waarom: Start With Why) [Uitleg]">
            <a:extLst>
              <a:ext uri="{FF2B5EF4-FFF2-40B4-BE49-F238E27FC236}">
                <a16:creationId xmlns:a16="http://schemas.microsoft.com/office/drawing/2014/main" id="{CD904749-BBBB-450A-AE50-66C213406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278" l="10000" r="90000">
                        <a14:foregroundMark x1="67500" y1="94167" x2="67500" y2="94167"/>
                        <a14:foregroundMark x1="60104" y1="95278" x2="60104" y2="95278"/>
                        <a14:foregroundMark x1="54167" y1="91204" x2="45625" y2="81481"/>
                        <a14:foregroundMark x1="45625" y1="81481" x2="42865" y2="74907"/>
                        <a14:foregroundMark x1="42865" y1="74907" x2="42813" y2="73796"/>
                        <a14:foregroundMark x1="73177" y1="90278" x2="81510" y2="71019"/>
                        <a14:foregroundMark x1="81510" y1="71019" x2="83594" y2="58704"/>
                        <a14:foregroundMark x1="83594" y1="58704" x2="83281" y2="55741"/>
                        <a14:foregroundMark x1="83594" y1="50463" x2="79167" y2="34444"/>
                        <a14:foregroundMark x1="79167" y1="34444" x2="71146" y2="21944"/>
                        <a14:foregroundMark x1="71146" y1="21944" x2="58333" y2="17407"/>
                        <a14:foregroundMark x1="57969" y1="16667" x2="50156" y2="21111"/>
                        <a14:foregroundMark x1="50156" y1="21111" x2="46354" y2="25741"/>
                        <a14:foregroundMark x1="45807" y1="27037" x2="45260" y2="28333"/>
                        <a14:foregroundMark x1="46354" y1="25741" x2="45807" y2="27037"/>
                        <a14:foregroundMark x1="44844" y1="29167" x2="39323" y2="49815"/>
                        <a14:backgroundMark x1="44323" y1="27037" x2="44323" y2="27037"/>
                        <a14:backgroundMark x1="44323" y1="24537" x2="44323" y2="2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47"/>
          <a:stretch/>
        </p:blipFill>
        <p:spPr bwMode="auto">
          <a:xfrm>
            <a:off x="4638674" y="-843379"/>
            <a:ext cx="9344765" cy="770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BF24E96-3BC1-4C9E-B386-0232D3FC1E8F}"/>
              </a:ext>
            </a:extLst>
          </p:cNvPr>
          <p:cNvSpPr txBox="1"/>
          <p:nvPr/>
        </p:nvSpPr>
        <p:spPr>
          <a:xfrm>
            <a:off x="2376256" y="381740"/>
            <a:ext cx="3719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Waarom we dit doen….</a:t>
            </a:r>
          </a:p>
          <a:p>
            <a:pPr algn="ctr"/>
            <a:r>
              <a:rPr lang="nl-NL" sz="2800" dirty="0">
                <a:solidFill>
                  <a:schemeClr val="bg1"/>
                </a:solidFill>
              </a:rPr>
              <a:t>Ons missie….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9BE8129-A15A-463F-9B71-A829AC66DDE5}"/>
              </a:ext>
            </a:extLst>
          </p:cNvPr>
          <p:cNvSpPr txBox="1"/>
          <p:nvPr/>
        </p:nvSpPr>
        <p:spPr>
          <a:xfrm>
            <a:off x="275208" y="2345185"/>
            <a:ext cx="484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Hoe we dit doen….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9627301-7BAF-47D6-9A48-DDE3E15E3C42}"/>
              </a:ext>
            </a:extLst>
          </p:cNvPr>
          <p:cNvSpPr txBox="1"/>
          <p:nvPr/>
        </p:nvSpPr>
        <p:spPr>
          <a:xfrm>
            <a:off x="1340528" y="5115018"/>
            <a:ext cx="4594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Wat is ons verdienmodel….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56D4C82-7C64-4783-99C6-E4901A1C0399}"/>
              </a:ext>
            </a:extLst>
          </p:cNvPr>
          <p:cNvSpPr txBox="1"/>
          <p:nvPr/>
        </p:nvSpPr>
        <p:spPr>
          <a:xfrm>
            <a:off x="6132944" y="837422"/>
            <a:ext cx="3719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>
                <a:solidFill>
                  <a:srgbClr val="000000"/>
                </a:solidFill>
                <a:latin typeface="Freestyle Script" panose="030804020302050B0404" pitchFamily="66" charset="0"/>
              </a:rPr>
              <a:t>Intuïtie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91C85B1-DEDC-4D5B-81E2-CE05DD6797E7}"/>
              </a:ext>
            </a:extLst>
          </p:cNvPr>
          <p:cNvSpPr txBox="1"/>
          <p:nvPr/>
        </p:nvSpPr>
        <p:spPr>
          <a:xfrm>
            <a:off x="4601730" y="2355271"/>
            <a:ext cx="3719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>
                <a:solidFill>
                  <a:srgbClr val="000000"/>
                </a:solidFill>
                <a:latin typeface="Freestyle Script" panose="030804020302050B0404" pitchFamily="66" charset="0"/>
              </a:rPr>
              <a:t>Ratio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F315B7F-ED44-47FB-B962-F6C645184136}"/>
              </a:ext>
            </a:extLst>
          </p:cNvPr>
          <p:cNvSpPr txBox="1"/>
          <p:nvPr/>
        </p:nvSpPr>
        <p:spPr>
          <a:xfrm>
            <a:off x="5120936" y="4261433"/>
            <a:ext cx="3719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>
                <a:solidFill>
                  <a:srgbClr val="000000"/>
                </a:solidFill>
                <a:latin typeface="Freestyle Script" panose="030804020302050B0404" pitchFamily="66" charset="0"/>
              </a:rPr>
              <a:t>Oplossing</a:t>
            </a:r>
          </a:p>
        </p:txBody>
      </p:sp>
    </p:spTree>
    <p:extLst>
      <p:ext uri="{BB962C8B-B14F-4D97-AF65-F5344CB8AC3E}">
        <p14:creationId xmlns:p14="http://schemas.microsoft.com/office/powerpoint/2010/main" val="30131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ijdelijke aanduiding voor inhoud 32" descr="Afbeelding met gebouw, persoon, man, kijken&#10;&#10;Automatisch gegenereerde beschrijving">
            <a:extLst>
              <a:ext uri="{FF2B5EF4-FFF2-40B4-BE49-F238E27FC236}">
                <a16:creationId xmlns:a16="http://schemas.microsoft.com/office/drawing/2014/main" id="{E7EEC3C3-2F7C-4142-81FA-B8849CCEF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35" r="24322" b="2960"/>
          <a:stretch/>
        </p:blipFill>
        <p:spPr>
          <a:xfrm>
            <a:off x="-95848" y="0"/>
            <a:ext cx="4602426" cy="6858000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FB444CCC-D7B0-4DCC-9D14-0F311981D391}"/>
              </a:ext>
            </a:extLst>
          </p:cNvPr>
          <p:cNvGrpSpPr/>
          <p:nvPr/>
        </p:nvGrpSpPr>
        <p:grpSpPr>
          <a:xfrm>
            <a:off x="4323389" y="-174152"/>
            <a:ext cx="7666289" cy="7518399"/>
            <a:chOff x="6093087" y="1200150"/>
            <a:chExt cx="5735511" cy="5476875"/>
          </a:xfrm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F9334173-5C9D-421F-868A-C8E468B1491A}"/>
                </a:ext>
              </a:extLst>
            </p:cNvPr>
            <p:cNvSpPr/>
            <p:nvPr/>
          </p:nvSpPr>
          <p:spPr>
            <a:xfrm>
              <a:off x="6096000" y="1200150"/>
              <a:ext cx="5732598" cy="5476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33210460-D833-4F1E-929E-F94ACD9C198B}"/>
                </a:ext>
              </a:extLst>
            </p:cNvPr>
            <p:cNvGrpSpPr/>
            <p:nvPr/>
          </p:nvGrpSpPr>
          <p:grpSpPr>
            <a:xfrm>
              <a:off x="6093087" y="1984792"/>
              <a:ext cx="5732598" cy="3694610"/>
              <a:chOff x="6093087" y="1984792"/>
              <a:chExt cx="5732598" cy="3694610"/>
            </a:xfrm>
          </p:grpSpPr>
          <p:pic>
            <p:nvPicPr>
              <p:cNvPr id="8" name="Afbeelding 7">
                <a:extLst>
                  <a:ext uri="{FF2B5EF4-FFF2-40B4-BE49-F238E27FC236}">
                    <a16:creationId xmlns:a16="http://schemas.microsoft.com/office/drawing/2014/main" id="{272258FD-4C5A-4641-97DA-71AB33986F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266" t="33932" r="69145" b="18889"/>
              <a:stretch/>
            </p:blipFill>
            <p:spPr>
              <a:xfrm>
                <a:off x="6093087" y="1984792"/>
                <a:ext cx="5732598" cy="3694610"/>
              </a:xfrm>
              <a:prstGeom prst="rect">
                <a:avLst/>
              </a:prstGeom>
            </p:spPr>
          </p:pic>
          <p:sp>
            <p:nvSpPr>
              <p:cNvPr id="9" name="Rechthoek 8">
                <a:extLst>
                  <a:ext uri="{FF2B5EF4-FFF2-40B4-BE49-F238E27FC236}">
                    <a16:creationId xmlns:a16="http://schemas.microsoft.com/office/drawing/2014/main" id="{3DCBB76D-4A61-4261-8B0E-7FC5C67FD016}"/>
                  </a:ext>
                </a:extLst>
              </p:cNvPr>
              <p:cNvSpPr/>
              <p:nvPr/>
            </p:nvSpPr>
            <p:spPr>
              <a:xfrm>
                <a:off x="7739153" y="2646203"/>
                <a:ext cx="400050" cy="544969"/>
              </a:xfrm>
              <a:prstGeom prst="rect">
                <a:avLst/>
              </a:prstGeom>
              <a:solidFill>
                <a:srgbClr val="99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50802A23-8C41-476F-8B53-3EC608290357}"/>
                  </a:ext>
                </a:extLst>
              </p:cNvPr>
              <p:cNvSpPr txBox="1"/>
              <p:nvPr/>
            </p:nvSpPr>
            <p:spPr>
              <a:xfrm>
                <a:off x="7394521" y="2998342"/>
                <a:ext cx="1304925" cy="246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600" dirty="0">
                    <a:solidFill>
                      <a:schemeClr val="bg1"/>
                    </a:solidFill>
                  </a:rPr>
                  <a:t>Natuurbehoud</a:t>
                </a:r>
              </a:p>
            </p:txBody>
          </p:sp>
        </p:grp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2F13A0A8-3387-4CD5-A50C-456596CDDD29}"/>
              </a:ext>
            </a:extLst>
          </p:cNvPr>
          <p:cNvSpPr txBox="1"/>
          <p:nvPr/>
        </p:nvSpPr>
        <p:spPr>
          <a:xfrm>
            <a:off x="3362799" y="1465135"/>
            <a:ext cx="24971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solidFill>
                  <a:schemeClr val="bg1"/>
                </a:solidFill>
              </a:rPr>
              <a:t>Landschapspijn</a:t>
            </a:r>
          </a:p>
          <a:p>
            <a:pPr algn="r"/>
            <a:r>
              <a:rPr lang="nl-NL" sz="1600" dirty="0">
                <a:solidFill>
                  <a:schemeClr val="bg1"/>
                </a:solidFill>
              </a:rPr>
              <a:t>Gezondheid</a:t>
            </a:r>
          </a:p>
          <a:p>
            <a:pPr algn="r"/>
            <a:r>
              <a:rPr lang="nl-NL" sz="1600" dirty="0">
                <a:solidFill>
                  <a:schemeClr val="bg1"/>
                </a:solidFill>
              </a:rPr>
              <a:t>Biodiversiteit</a:t>
            </a:r>
          </a:p>
          <a:p>
            <a:pPr algn="r"/>
            <a:r>
              <a:rPr lang="nl-NL" sz="1600" dirty="0">
                <a:solidFill>
                  <a:schemeClr val="bg1"/>
                </a:solidFill>
              </a:rPr>
              <a:t>Beleving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A8C39D5-5E80-4130-B9B0-60C24DEC4C25}"/>
              </a:ext>
            </a:extLst>
          </p:cNvPr>
          <p:cNvSpPr txBox="1"/>
          <p:nvPr/>
        </p:nvSpPr>
        <p:spPr>
          <a:xfrm>
            <a:off x="10457048" y="1622981"/>
            <a:ext cx="1955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Circulair / Export</a:t>
            </a:r>
          </a:p>
          <a:p>
            <a:r>
              <a:rPr lang="nl-NL" sz="1600" dirty="0">
                <a:solidFill>
                  <a:schemeClr val="bg1"/>
                </a:solidFill>
              </a:rPr>
              <a:t>Extensivering/ intensivering</a:t>
            </a:r>
          </a:p>
          <a:p>
            <a:r>
              <a:rPr lang="nl-NL" sz="1600" dirty="0">
                <a:solidFill>
                  <a:schemeClr val="bg1"/>
                </a:solidFill>
              </a:rPr>
              <a:t>Technologisch/ ecologisch</a:t>
            </a:r>
          </a:p>
          <a:p>
            <a:endParaRPr lang="nl-NL" sz="1600" dirty="0">
              <a:solidFill>
                <a:schemeClr val="bg1"/>
              </a:solidFill>
            </a:endParaRPr>
          </a:p>
          <a:p>
            <a:r>
              <a:rPr lang="nl-NL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AA629F4-F910-46D4-85EA-8DE6FF326347}"/>
              </a:ext>
            </a:extLst>
          </p:cNvPr>
          <p:cNvSpPr txBox="1"/>
          <p:nvPr/>
        </p:nvSpPr>
        <p:spPr>
          <a:xfrm>
            <a:off x="10342312" y="4252049"/>
            <a:ext cx="2094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Kapitalistische- randvoorwaarden</a:t>
            </a:r>
          </a:p>
          <a:p>
            <a:r>
              <a:rPr lang="nl-NL" sz="1600" dirty="0">
                <a:solidFill>
                  <a:schemeClr val="bg1"/>
                </a:solidFill>
              </a:rPr>
              <a:t>Economisch systeem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7CABE2B-05B9-4045-8AE4-0ABA09B77B69}"/>
              </a:ext>
            </a:extLst>
          </p:cNvPr>
          <p:cNvSpPr txBox="1"/>
          <p:nvPr/>
        </p:nvSpPr>
        <p:spPr>
          <a:xfrm>
            <a:off x="6523580" y="276859"/>
            <a:ext cx="3262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</a:rPr>
              <a:t>Voeding 2050 </a:t>
            </a:r>
            <a:r>
              <a:rPr lang="nl-NL" sz="1600" dirty="0">
                <a:solidFill>
                  <a:schemeClr val="bg1"/>
                </a:solidFill>
                <a:sym typeface="Wingdings" panose="05000000000000000000" pitchFamily="2" charset="2"/>
              </a:rPr>
              <a:t> 10 miljard</a:t>
            </a:r>
          </a:p>
          <a:p>
            <a:pPr algn="ctr"/>
            <a:r>
              <a:rPr lang="nl-NL" sz="1600" dirty="0">
                <a:solidFill>
                  <a:schemeClr val="bg1"/>
                </a:solidFill>
                <a:sym typeface="Wingdings" panose="05000000000000000000" pitchFamily="2" charset="2"/>
              </a:rPr>
              <a:t>Gezondheid</a:t>
            </a:r>
          </a:p>
          <a:p>
            <a:pPr algn="ctr"/>
            <a:r>
              <a:rPr lang="nl-NL" sz="1600" dirty="0">
                <a:solidFill>
                  <a:schemeClr val="bg1"/>
                </a:solidFill>
                <a:sym typeface="Wingdings" panose="05000000000000000000" pitchFamily="2" charset="2"/>
              </a:rPr>
              <a:t>Voedsel verspilling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80BE520-0705-4C26-8181-EAB6BACB0319}"/>
              </a:ext>
            </a:extLst>
          </p:cNvPr>
          <p:cNvSpPr txBox="1"/>
          <p:nvPr/>
        </p:nvSpPr>
        <p:spPr>
          <a:xfrm>
            <a:off x="6905336" y="5780782"/>
            <a:ext cx="2442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</a:rPr>
              <a:t>Fosfaat</a:t>
            </a:r>
          </a:p>
          <a:p>
            <a:pPr algn="ctr"/>
            <a:r>
              <a:rPr lang="nl-NL" sz="1600" dirty="0">
                <a:solidFill>
                  <a:schemeClr val="bg1"/>
                </a:solidFill>
              </a:rPr>
              <a:t>Eiwit </a:t>
            </a:r>
            <a:r>
              <a:rPr lang="nl-NL" sz="1600" dirty="0" err="1">
                <a:solidFill>
                  <a:schemeClr val="bg1"/>
                </a:solidFill>
              </a:rPr>
              <a:t>achtigen</a:t>
            </a:r>
            <a:endParaRPr lang="nl-NL" sz="1600" dirty="0">
              <a:solidFill>
                <a:schemeClr val="bg1"/>
              </a:solidFill>
            </a:endParaRPr>
          </a:p>
          <a:p>
            <a:pPr algn="ctr"/>
            <a:r>
              <a:rPr lang="nl-NL" sz="1600" dirty="0">
                <a:solidFill>
                  <a:schemeClr val="bg1"/>
                </a:solidFill>
              </a:rPr>
              <a:t>Energie</a:t>
            </a:r>
          </a:p>
          <a:p>
            <a:pPr algn="ctr"/>
            <a:r>
              <a:rPr lang="nl-NL" sz="1600" dirty="0">
                <a:solidFill>
                  <a:schemeClr val="bg1"/>
                </a:solidFill>
              </a:rPr>
              <a:t>Grondstoffen (</a:t>
            </a:r>
            <a:r>
              <a:rPr lang="nl-NL" sz="1600" dirty="0" err="1">
                <a:solidFill>
                  <a:schemeClr val="bg1"/>
                </a:solidFill>
              </a:rPr>
              <a:t>biobased</a:t>
            </a:r>
            <a:r>
              <a:rPr lang="nl-NL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CC3648A5-1CB7-46B2-8DCD-C259D675581C}"/>
              </a:ext>
            </a:extLst>
          </p:cNvPr>
          <p:cNvSpPr txBox="1"/>
          <p:nvPr/>
        </p:nvSpPr>
        <p:spPr>
          <a:xfrm>
            <a:off x="3817113" y="4257471"/>
            <a:ext cx="2094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solidFill>
                  <a:schemeClr val="bg1"/>
                </a:solidFill>
              </a:rPr>
              <a:t>Waterkwaliteit</a:t>
            </a:r>
          </a:p>
          <a:p>
            <a:pPr algn="r"/>
            <a:r>
              <a:rPr lang="nl-NL" sz="1600" dirty="0">
                <a:solidFill>
                  <a:schemeClr val="bg1"/>
                </a:solidFill>
              </a:rPr>
              <a:t>Stikstof</a:t>
            </a:r>
          </a:p>
          <a:p>
            <a:pPr algn="r"/>
            <a:r>
              <a:rPr lang="nl-NL" sz="1600" dirty="0">
                <a:solidFill>
                  <a:schemeClr val="bg1"/>
                </a:solidFill>
              </a:rPr>
              <a:t>Broeikasgassen</a:t>
            </a:r>
          </a:p>
          <a:p>
            <a:pPr algn="r"/>
            <a:r>
              <a:rPr lang="nl-NL" sz="1600" dirty="0">
                <a:solidFill>
                  <a:schemeClr val="bg1"/>
                </a:solidFill>
              </a:rPr>
              <a:t>CO2</a:t>
            </a:r>
          </a:p>
          <a:p>
            <a:pPr algn="r"/>
            <a:endParaRPr lang="nl-NL" sz="1600" dirty="0">
              <a:solidFill>
                <a:schemeClr val="bg1"/>
              </a:solidFill>
            </a:endParaRPr>
          </a:p>
          <a:p>
            <a:pPr algn="r"/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B1D08CF-7E40-49A8-96A1-C92842ECFC69}"/>
              </a:ext>
            </a:extLst>
          </p:cNvPr>
          <p:cNvSpPr txBox="1"/>
          <p:nvPr/>
        </p:nvSpPr>
        <p:spPr>
          <a:xfrm>
            <a:off x="7360358" y="3192061"/>
            <a:ext cx="1484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solidFill>
                  <a:schemeClr val="bg1"/>
                </a:solidFill>
              </a:rPr>
              <a:t>Onderlinge verbinding</a:t>
            </a:r>
          </a:p>
        </p:txBody>
      </p:sp>
    </p:spTree>
    <p:extLst>
      <p:ext uri="{BB962C8B-B14F-4D97-AF65-F5344CB8AC3E}">
        <p14:creationId xmlns:p14="http://schemas.microsoft.com/office/powerpoint/2010/main" val="2350037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C7D651-3435-4EDD-B392-25395AFBD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72693" cy="4351338"/>
          </a:xfrm>
        </p:spPr>
        <p:txBody>
          <a:bodyPr>
            <a:normAutofit fontScale="77500" lnSpcReduction="20000"/>
          </a:bodyPr>
          <a:lstStyle/>
          <a:p>
            <a:r>
              <a:rPr lang="nl-NL" dirty="0">
                <a:solidFill>
                  <a:schemeClr val="bg1"/>
                </a:solidFill>
              </a:rPr>
              <a:t>Sterk georganiseerd agrocluster ondervind de wet van de remmende voorsprong.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Eigenaarschap bij de primaire sector vandaan georganiseerd. Om autonoom te ontwikkelen moeten we dat weer bij de primaire sector terug leggen.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Lerend vermogen is vergaande ingeperkt. De (</a:t>
            </a:r>
            <a:r>
              <a:rPr lang="nl-NL" dirty="0" err="1">
                <a:solidFill>
                  <a:schemeClr val="bg1"/>
                </a:solidFill>
              </a:rPr>
              <a:t>ovo</a:t>
            </a:r>
            <a:r>
              <a:rPr lang="nl-NL" dirty="0">
                <a:solidFill>
                  <a:schemeClr val="bg1"/>
                </a:solidFill>
              </a:rPr>
              <a:t>- drieluik) plan do check act cyclus moet weer worden georganiseerd.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Als je af wilt van een productie gedreven prikkel kom je er niet door waarde te koppelen aan het product.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F62B75D-8936-4702-97A6-FF0ACF212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9" t="22319" r="66168" b="7101"/>
          <a:stretch/>
        </p:blipFill>
        <p:spPr>
          <a:xfrm rot="588792">
            <a:off x="7496647" y="522331"/>
            <a:ext cx="4552122" cy="599157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76BE289-13EC-4617-B013-D9F85DD37F7E}"/>
              </a:ext>
            </a:extLst>
          </p:cNvPr>
          <p:cNvSpPr txBox="1"/>
          <p:nvPr/>
        </p:nvSpPr>
        <p:spPr>
          <a:xfrm rot="20496898">
            <a:off x="3955433" y="477424"/>
            <a:ext cx="331922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Pristina" panose="03060402040406080204" pitchFamily="66" charset="0"/>
              </a:rPr>
              <a:t>Geïnteresseerd in de onderbouwing?</a:t>
            </a:r>
          </a:p>
          <a:p>
            <a:pPr algn="ctr"/>
            <a:r>
              <a:rPr lang="nl-NL" sz="20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Pristina" panose="03060402040406080204" pitchFamily="66" charset="0"/>
              </a:rPr>
              <a:t>Ik deel het rapport graag</a:t>
            </a:r>
          </a:p>
        </p:txBody>
      </p:sp>
      <p:sp>
        <p:nvSpPr>
          <p:cNvPr id="8" name="Vrije vorm: vorm 7">
            <a:extLst>
              <a:ext uri="{FF2B5EF4-FFF2-40B4-BE49-F238E27FC236}">
                <a16:creationId xmlns:a16="http://schemas.microsoft.com/office/drawing/2014/main" id="{4BE7E63B-4D32-42E9-AE7F-74B3CCA92DE7}"/>
              </a:ext>
            </a:extLst>
          </p:cNvPr>
          <p:cNvSpPr/>
          <p:nvPr/>
        </p:nvSpPr>
        <p:spPr>
          <a:xfrm>
            <a:off x="5868355" y="1009885"/>
            <a:ext cx="1828800" cy="680803"/>
          </a:xfrm>
          <a:custGeom>
            <a:avLst/>
            <a:gdLst>
              <a:gd name="connsiteX0" fmla="*/ 0 w 1828800"/>
              <a:gd name="connsiteY0" fmla="*/ 0 h 680803"/>
              <a:gd name="connsiteX1" fmla="*/ 148855 w 1828800"/>
              <a:gd name="connsiteY1" fmla="*/ 10632 h 680803"/>
              <a:gd name="connsiteX2" fmla="*/ 191386 w 1828800"/>
              <a:gd name="connsiteY2" fmla="*/ 21265 h 680803"/>
              <a:gd name="connsiteX3" fmla="*/ 818706 w 1828800"/>
              <a:gd name="connsiteY3" fmla="*/ 42530 h 680803"/>
              <a:gd name="connsiteX4" fmla="*/ 946297 w 1828800"/>
              <a:gd name="connsiteY4" fmla="*/ 74428 h 680803"/>
              <a:gd name="connsiteX5" fmla="*/ 1041990 w 1828800"/>
              <a:gd name="connsiteY5" fmla="*/ 95693 h 680803"/>
              <a:gd name="connsiteX6" fmla="*/ 1095153 w 1828800"/>
              <a:gd name="connsiteY6" fmla="*/ 106325 h 680803"/>
              <a:gd name="connsiteX7" fmla="*/ 1265274 w 1828800"/>
              <a:gd name="connsiteY7" fmla="*/ 138223 h 680803"/>
              <a:gd name="connsiteX8" fmla="*/ 1446027 w 1828800"/>
              <a:gd name="connsiteY8" fmla="*/ 223283 h 680803"/>
              <a:gd name="connsiteX9" fmla="*/ 1467293 w 1828800"/>
              <a:gd name="connsiteY9" fmla="*/ 244549 h 680803"/>
              <a:gd name="connsiteX10" fmla="*/ 1531088 w 1828800"/>
              <a:gd name="connsiteY10" fmla="*/ 340242 h 680803"/>
              <a:gd name="connsiteX11" fmla="*/ 1626781 w 1828800"/>
              <a:gd name="connsiteY11" fmla="*/ 446567 h 680803"/>
              <a:gd name="connsiteX12" fmla="*/ 1648046 w 1828800"/>
              <a:gd name="connsiteY12" fmla="*/ 478465 h 680803"/>
              <a:gd name="connsiteX13" fmla="*/ 1775637 w 1828800"/>
              <a:gd name="connsiteY13" fmla="*/ 584790 h 680803"/>
              <a:gd name="connsiteX14" fmla="*/ 1807534 w 1828800"/>
              <a:gd name="connsiteY14" fmla="*/ 616688 h 680803"/>
              <a:gd name="connsiteX15" fmla="*/ 1828800 w 1828800"/>
              <a:gd name="connsiteY15" fmla="*/ 659218 h 680803"/>
              <a:gd name="connsiteX16" fmla="*/ 1775637 w 1828800"/>
              <a:gd name="connsiteY16" fmla="*/ 531628 h 680803"/>
              <a:gd name="connsiteX17" fmla="*/ 1743739 w 1828800"/>
              <a:gd name="connsiteY17" fmla="*/ 446567 h 680803"/>
              <a:gd name="connsiteX18" fmla="*/ 1690576 w 1828800"/>
              <a:gd name="connsiteY18" fmla="*/ 350874 h 680803"/>
              <a:gd name="connsiteX19" fmla="*/ 1616148 w 1828800"/>
              <a:gd name="connsiteY19" fmla="*/ 223283 h 680803"/>
              <a:gd name="connsiteX20" fmla="*/ 1605516 w 1828800"/>
              <a:gd name="connsiteY20" fmla="*/ 170121 h 680803"/>
              <a:gd name="connsiteX21" fmla="*/ 1584251 w 1828800"/>
              <a:gd name="connsiteY21" fmla="*/ 148855 h 680803"/>
              <a:gd name="connsiteX22" fmla="*/ 1573618 w 1828800"/>
              <a:gd name="connsiteY22" fmla="*/ 95693 h 680803"/>
              <a:gd name="connsiteX23" fmla="*/ 1531088 w 1828800"/>
              <a:gd name="connsiteY23" fmla="*/ 202018 h 680803"/>
              <a:gd name="connsiteX24" fmla="*/ 1499190 w 1828800"/>
              <a:gd name="connsiteY24" fmla="*/ 329609 h 680803"/>
              <a:gd name="connsiteX25" fmla="*/ 1488558 w 1828800"/>
              <a:gd name="connsiteY25" fmla="*/ 361507 h 680803"/>
              <a:gd name="connsiteX26" fmla="*/ 1467293 w 1828800"/>
              <a:gd name="connsiteY26" fmla="*/ 404037 h 680803"/>
              <a:gd name="connsiteX27" fmla="*/ 1446027 w 1828800"/>
              <a:gd name="connsiteY27" fmla="*/ 489097 h 680803"/>
              <a:gd name="connsiteX28" fmla="*/ 1424762 w 1828800"/>
              <a:gd name="connsiteY28" fmla="*/ 574158 h 680803"/>
              <a:gd name="connsiteX29" fmla="*/ 1403497 w 1828800"/>
              <a:gd name="connsiteY29" fmla="*/ 627321 h 680803"/>
              <a:gd name="connsiteX30" fmla="*/ 1392865 w 1828800"/>
              <a:gd name="connsiteY30" fmla="*/ 680483 h 680803"/>
              <a:gd name="connsiteX31" fmla="*/ 1552353 w 1828800"/>
              <a:gd name="connsiteY31" fmla="*/ 637953 h 680803"/>
              <a:gd name="connsiteX32" fmla="*/ 1648046 w 1828800"/>
              <a:gd name="connsiteY32" fmla="*/ 616688 h 680803"/>
              <a:gd name="connsiteX33" fmla="*/ 1711841 w 1828800"/>
              <a:gd name="connsiteY33" fmla="*/ 595423 h 680803"/>
              <a:gd name="connsiteX34" fmla="*/ 1754372 w 1828800"/>
              <a:gd name="connsiteY34" fmla="*/ 584790 h 680803"/>
              <a:gd name="connsiteX35" fmla="*/ 1818167 w 1828800"/>
              <a:gd name="connsiteY35" fmla="*/ 616688 h 680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28800" h="680803">
                <a:moveTo>
                  <a:pt x="0" y="0"/>
                </a:moveTo>
                <a:cubicBezTo>
                  <a:pt x="49618" y="3544"/>
                  <a:pt x="99415" y="5139"/>
                  <a:pt x="148855" y="10632"/>
                </a:cubicBezTo>
                <a:cubicBezTo>
                  <a:pt x="163379" y="12246"/>
                  <a:pt x="176789" y="20570"/>
                  <a:pt x="191386" y="21265"/>
                </a:cubicBezTo>
                <a:cubicBezTo>
                  <a:pt x="400376" y="31217"/>
                  <a:pt x="609599" y="35442"/>
                  <a:pt x="818706" y="42530"/>
                </a:cubicBezTo>
                <a:lnTo>
                  <a:pt x="946297" y="74428"/>
                </a:lnTo>
                <a:cubicBezTo>
                  <a:pt x="978084" y="81996"/>
                  <a:pt x="1010040" y="88847"/>
                  <a:pt x="1041990" y="95693"/>
                </a:cubicBezTo>
                <a:cubicBezTo>
                  <a:pt x="1059661" y="99480"/>
                  <a:pt x="1077544" y="102261"/>
                  <a:pt x="1095153" y="106325"/>
                </a:cubicBezTo>
                <a:cubicBezTo>
                  <a:pt x="1228446" y="137084"/>
                  <a:pt x="1131158" y="121458"/>
                  <a:pt x="1265274" y="138223"/>
                </a:cubicBezTo>
                <a:cubicBezTo>
                  <a:pt x="1353153" y="171178"/>
                  <a:pt x="1361637" y="169581"/>
                  <a:pt x="1446027" y="223283"/>
                </a:cubicBezTo>
                <a:cubicBezTo>
                  <a:pt x="1454485" y="228665"/>
                  <a:pt x="1461397" y="236442"/>
                  <a:pt x="1467293" y="244549"/>
                </a:cubicBezTo>
                <a:cubicBezTo>
                  <a:pt x="1489841" y="275553"/>
                  <a:pt x="1508417" y="309328"/>
                  <a:pt x="1531088" y="340242"/>
                </a:cubicBezTo>
                <a:cubicBezTo>
                  <a:pt x="1614811" y="454410"/>
                  <a:pt x="1551840" y="359135"/>
                  <a:pt x="1626781" y="446567"/>
                </a:cubicBezTo>
                <a:cubicBezTo>
                  <a:pt x="1635097" y="456269"/>
                  <a:pt x="1639411" y="469045"/>
                  <a:pt x="1648046" y="478465"/>
                </a:cubicBezTo>
                <a:cubicBezTo>
                  <a:pt x="1739230" y="577939"/>
                  <a:pt x="1704033" y="560923"/>
                  <a:pt x="1775637" y="584790"/>
                </a:cubicBezTo>
                <a:cubicBezTo>
                  <a:pt x="1786269" y="595423"/>
                  <a:pt x="1798794" y="604452"/>
                  <a:pt x="1807534" y="616688"/>
                </a:cubicBezTo>
                <a:cubicBezTo>
                  <a:pt x="1816747" y="629586"/>
                  <a:pt x="1828800" y="675068"/>
                  <a:pt x="1828800" y="659218"/>
                </a:cubicBezTo>
                <a:cubicBezTo>
                  <a:pt x="1828800" y="595098"/>
                  <a:pt x="1799229" y="582745"/>
                  <a:pt x="1775637" y="531628"/>
                </a:cubicBezTo>
                <a:cubicBezTo>
                  <a:pt x="1762947" y="504133"/>
                  <a:pt x="1756633" y="473966"/>
                  <a:pt x="1743739" y="446567"/>
                </a:cubicBezTo>
                <a:cubicBezTo>
                  <a:pt x="1728202" y="413550"/>
                  <a:pt x="1707748" y="383071"/>
                  <a:pt x="1690576" y="350874"/>
                </a:cubicBezTo>
                <a:cubicBezTo>
                  <a:pt x="1632805" y="242553"/>
                  <a:pt x="1687395" y="330152"/>
                  <a:pt x="1616148" y="223283"/>
                </a:cubicBezTo>
                <a:cubicBezTo>
                  <a:pt x="1612604" y="205562"/>
                  <a:pt x="1612635" y="186731"/>
                  <a:pt x="1605516" y="170121"/>
                </a:cubicBezTo>
                <a:cubicBezTo>
                  <a:pt x="1601567" y="160907"/>
                  <a:pt x="1588200" y="158069"/>
                  <a:pt x="1584251" y="148855"/>
                </a:cubicBezTo>
                <a:cubicBezTo>
                  <a:pt x="1577132" y="132245"/>
                  <a:pt x="1577162" y="113414"/>
                  <a:pt x="1573618" y="95693"/>
                </a:cubicBezTo>
                <a:cubicBezTo>
                  <a:pt x="1559441" y="131135"/>
                  <a:pt x="1542662" y="165643"/>
                  <a:pt x="1531088" y="202018"/>
                </a:cubicBezTo>
                <a:cubicBezTo>
                  <a:pt x="1517796" y="243794"/>
                  <a:pt x="1513052" y="288019"/>
                  <a:pt x="1499190" y="329609"/>
                </a:cubicBezTo>
                <a:cubicBezTo>
                  <a:pt x="1495646" y="340242"/>
                  <a:pt x="1492973" y="351205"/>
                  <a:pt x="1488558" y="361507"/>
                </a:cubicBezTo>
                <a:cubicBezTo>
                  <a:pt x="1482314" y="376075"/>
                  <a:pt x="1472305" y="389000"/>
                  <a:pt x="1467293" y="404037"/>
                </a:cubicBezTo>
                <a:cubicBezTo>
                  <a:pt x="1458051" y="431763"/>
                  <a:pt x="1453115" y="460744"/>
                  <a:pt x="1446027" y="489097"/>
                </a:cubicBezTo>
                <a:cubicBezTo>
                  <a:pt x="1438938" y="517451"/>
                  <a:pt x="1435616" y="547022"/>
                  <a:pt x="1424762" y="574158"/>
                </a:cubicBezTo>
                <a:lnTo>
                  <a:pt x="1403497" y="627321"/>
                </a:lnTo>
                <a:cubicBezTo>
                  <a:pt x="1399953" y="645042"/>
                  <a:pt x="1374839" y="679196"/>
                  <a:pt x="1392865" y="680483"/>
                </a:cubicBezTo>
                <a:cubicBezTo>
                  <a:pt x="1447746" y="684403"/>
                  <a:pt x="1498975" y="651297"/>
                  <a:pt x="1552353" y="637953"/>
                </a:cubicBezTo>
                <a:cubicBezTo>
                  <a:pt x="1584053" y="630028"/>
                  <a:pt x="1616474" y="625107"/>
                  <a:pt x="1648046" y="616688"/>
                </a:cubicBezTo>
                <a:cubicBezTo>
                  <a:pt x="1669704" y="610912"/>
                  <a:pt x="1690371" y="601864"/>
                  <a:pt x="1711841" y="595423"/>
                </a:cubicBezTo>
                <a:cubicBezTo>
                  <a:pt x="1725838" y="591224"/>
                  <a:pt x="1740195" y="588334"/>
                  <a:pt x="1754372" y="584790"/>
                </a:cubicBezTo>
                <a:cubicBezTo>
                  <a:pt x="1825159" y="596588"/>
                  <a:pt x="1818167" y="573865"/>
                  <a:pt x="1818167" y="616688"/>
                </a:cubicBezTo>
              </a:path>
            </a:pathLst>
          </a:cu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9947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 descr="Afbeelding met lucht, buiten, natuur, zonsondergang&#10;&#10;Automatisch gegenereerde beschrijving">
            <a:extLst>
              <a:ext uri="{FF2B5EF4-FFF2-40B4-BE49-F238E27FC236}">
                <a16:creationId xmlns:a16="http://schemas.microsoft.com/office/drawing/2014/main" id="{BED17FE0-5539-4951-ACD0-FF4F3525A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" t="9578"/>
          <a:stretch/>
        </p:blipFill>
        <p:spPr>
          <a:xfrm>
            <a:off x="0" y="0"/>
            <a:ext cx="12247483" cy="625756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72F1F9F-0A77-4DD0-8D82-BCECB6F7B5BF}"/>
              </a:ext>
            </a:extLst>
          </p:cNvPr>
          <p:cNvSpPr txBox="1"/>
          <p:nvPr/>
        </p:nvSpPr>
        <p:spPr>
          <a:xfrm>
            <a:off x="8899246" y="5447739"/>
            <a:ext cx="2824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solidFill>
                  <a:schemeClr val="bg1"/>
                </a:solidFill>
              </a:rPr>
              <a:t>Input</a:t>
            </a:r>
          </a:p>
        </p:txBody>
      </p:sp>
      <p:pic>
        <p:nvPicPr>
          <p:cNvPr id="11" name="Afbeelding 10" descr="Afbeelding met tekening&#10;&#10;Automatisch gegenereerde beschrijving">
            <a:extLst>
              <a:ext uri="{FF2B5EF4-FFF2-40B4-BE49-F238E27FC236}">
                <a16:creationId xmlns:a16="http://schemas.microsoft.com/office/drawing/2014/main" id="{2616E5E3-B228-4385-969C-A6417F00D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242080" y="3825388"/>
            <a:ext cx="1405140" cy="1755702"/>
          </a:xfrm>
          <a:prstGeom prst="rect">
            <a:avLst/>
          </a:prstGeom>
        </p:spPr>
      </p:pic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553BA6EA-76EA-408C-9AD7-B2EBFA981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-244549" y="3789584"/>
            <a:ext cx="1405140" cy="1755702"/>
          </a:xfrm>
          <a:prstGeom prst="rect">
            <a:avLst/>
          </a:prstGeom>
        </p:spPr>
      </p:pic>
      <p:pic>
        <p:nvPicPr>
          <p:cNvPr id="13" name="Afbeelding 12" descr="Afbeelding met tekening&#10;&#10;Automatisch gegenereerde beschrijving">
            <a:extLst>
              <a:ext uri="{FF2B5EF4-FFF2-40B4-BE49-F238E27FC236}">
                <a16:creationId xmlns:a16="http://schemas.microsoft.com/office/drawing/2014/main" id="{454D2E9A-1B39-4024-A35B-A802ECADC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-274727" y="3486571"/>
            <a:ext cx="1405140" cy="1755702"/>
          </a:xfrm>
          <a:prstGeom prst="rect">
            <a:avLst/>
          </a:prstGeom>
        </p:spPr>
      </p:pic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E020DC0C-8A61-4B69-9B2B-87481AA0279D}"/>
              </a:ext>
            </a:extLst>
          </p:cNvPr>
          <p:cNvSpPr/>
          <p:nvPr/>
        </p:nvSpPr>
        <p:spPr>
          <a:xfrm>
            <a:off x="2564532" y="99528"/>
            <a:ext cx="7062936" cy="2372920"/>
          </a:xfrm>
          <a:custGeom>
            <a:avLst/>
            <a:gdLst>
              <a:gd name="connsiteX0" fmla="*/ 0 w 7688062"/>
              <a:gd name="connsiteY0" fmla="*/ 2610035 h 2994937"/>
              <a:gd name="connsiteX1" fmla="*/ 8877 w 7688062"/>
              <a:gd name="connsiteY1" fmla="*/ 2521258 h 2994937"/>
              <a:gd name="connsiteX2" fmla="*/ 26633 w 7688062"/>
              <a:gd name="connsiteY2" fmla="*/ 2467992 h 2994937"/>
              <a:gd name="connsiteX3" fmla="*/ 79899 w 7688062"/>
              <a:gd name="connsiteY3" fmla="*/ 2379215 h 2994937"/>
              <a:gd name="connsiteX4" fmla="*/ 88776 w 7688062"/>
              <a:gd name="connsiteY4" fmla="*/ 2343705 h 2994937"/>
              <a:gd name="connsiteX5" fmla="*/ 142042 w 7688062"/>
              <a:gd name="connsiteY5" fmla="*/ 2263806 h 2994937"/>
              <a:gd name="connsiteX6" fmla="*/ 150920 w 7688062"/>
              <a:gd name="connsiteY6" fmla="*/ 2237173 h 2994937"/>
              <a:gd name="connsiteX7" fmla="*/ 168675 w 7688062"/>
              <a:gd name="connsiteY7" fmla="*/ 2210540 h 2994937"/>
              <a:gd name="connsiteX8" fmla="*/ 195308 w 7688062"/>
              <a:gd name="connsiteY8" fmla="*/ 2166151 h 2994937"/>
              <a:gd name="connsiteX9" fmla="*/ 221941 w 7688062"/>
              <a:gd name="connsiteY9" fmla="*/ 2112885 h 2994937"/>
              <a:gd name="connsiteX10" fmla="*/ 239697 w 7688062"/>
              <a:gd name="connsiteY10" fmla="*/ 2095130 h 2994937"/>
              <a:gd name="connsiteX11" fmla="*/ 266330 w 7688062"/>
              <a:gd name="connsiteY11" fmla="*/ 2050742 h 2994937"/>
              <a:gd name="connsiteX12" fmla="*/ 301840 w 7688062"/>
              <a:gd name="connsiteY12" fmla="*/ 1961965 h 2994937"/>
              <a:gd name="connsiteX13" fmla="*/ 337351 w 7688062"/>
              <a:gd name="connsiteY13" fmla="*/ 1917577 h 2994937"/>
              <a:gd name="connsiteX14" fmla="*/ 372862 w 7688062"/>
              <a:gd name="connsiteY14" fmla="*/ 1846555 h 2994937"/>
              <a:gd name="connsiteX15" fmla="*/ 417250 w 7688062"/>
              <a:gd name="connsiteY15" fmla="*/ 1766656 h 2994937"/>
              <a:gd name="connsiteX16" fmla="*/ 443883 w 7688062"/>
              <a:gd name="connsiteY16" fmla="*/ 1722268 h 2994937"/>
              <a:gd name="connsiteX17" fmla="*/ 470516 w 7688062"/>
              <a:gd name="connsiteY17" fmla="*/ 1669002 h 2994937"/>
              <a:gd name="connsiteX18" fmla="*/ 514904 w 7688062"/>
              <a:gd name="connsiteY18" fmla="*/ 1615736 h 2994937"/>
              <a:gd name="connsiteX19" fmla="*/ 541537 w 7688062"/>
              <a:gd name="connsiteY19" fmla="*/ 1562470 h 2994937"/>
              <a:gd name="connsiteX20" fmla="*/ 630314 w 7688062"/>
              <a:gd name="connsiteY20" fmla="*/ 1438182 h 2994937"/>
              <a:gd name="connsiteX21" fmla="*/ 648070 w 7688062"/>
              <a:gd name="connsiteY21" fmla="*/ 1411549 h 2994937"/>
              <a:gd name="connsiteX22" fmla="*/ 674703 w 7688062"/>
              <a:gd name="connsiteY22" fmla="*/ 1384916 h 2994937"/>
              <a:gd name="connsiteX23" fmla="*/ 692458 w 7688062"/>
              <a:gd name="connsiteY23" fmla="*/ 1358283 h 2994937"/>
              <a:gd name="connsiteX24" fmla="*/ 719091 w 7688062"/>
              <a:gd name="connsiteY24" fmla="*/ 1331650 h 2994937"/>
              <a:gd name="connsiteX25" fmla="*/ 781235 w 7688062"/>
              <a:gd name="connsiteY25" fmla="*/ 1260629 h 2994937"/>
              <a:gd name="connsiteX26" fmla="*/ 816745 w 7688062"/>
              <a:gd name="connsiteY26" fmla="*/ 1233996 h 2994937"/>
              <a:gd name="connsiteX27" fmla="*/ 861134 w 7688062"/>
              <a:gd name="connsiteY27" fmla="*/ 1189608 h 2994937"/>
              <a:gd name="connsiteX28" fmla="*/ 887767 w 7688062"/>
              <a:gd name="connsiteY28" fmla="*/ 1171852 h 2994937"/>
              <a:gd name="connsiteX29" fmla="*/ 985421 w 7688062"/>
              <a:gd name="connsiteY29" fmla="*/ 1065320 h 2994937"/>
              <a:gd name="connsiteX30" fmla="*/ 1012054 w 7688062"/>
              <a:gd name="connsiteY30" fmla="*/ 1047565 h 2994937"/>
              <a:gd name="connsiteX31" fmla="*/ 1038687 w 7688062"/>
              <a:gd name="connsiteY31" fmla="*/ 1020932 h 2994937"/>
              <a:gd name="connsiteX32" fmla="*/ 1083075 w 7688062"/>
              <a:gd name="connsiteY32" fmla="*/ 985421 h 2994937"/>
              <a:gd name="connsiteX33" fmla="*/ 1109708 w 7688062"/>
              <a:gd name="connsiteY33" fmla="*/ 967666 h 2994937"/>
              <a:gd name="connsiteX34" fmla="*/ 1145219 w 7688062"/>
              <a:gd name="connsiteY34" fmla="*/ 932155 h 2994937"/>
              <a:gd name="connsiteX35" fmla="*/ 1225118 w 7688062"/>
              <a:gd name="connsiteY35" fmla="*/ 878889 h 2994937"/>
              <a:gd name="connsiteX36" fmla="*/ 1313895 w 7688062"/>
              <a:gd name="connsiteY36" fmla="*/ 816745 h 2994937"/>
              <a:gd name="connsiteX37" fmla="*/ 1411549 w 7688062"/>
              <a:gd name="connsiteY37" fmla="*/ 754602 h 2994937"/>
              <a:gd name="connsiteX38" fmla="*/ 1526959 w 7688062"/>
              <a:gd name="connsiteY38" fmla="*/ 701336 h 2994937"/>
              <a:gd name="connsiteX39" fmla="*/ 1615736 w 7688062"/>
              <a:gd name="connsiteY39" fmla="*/ 656947 h 2994937"/>
              <a:gd name="connsiteX40" fmla="*/ 1704512 w 7688062"/>
              <a:gd name="connsiteY40" fmla="*/ 639192 h 2994937"/>
              <a:gd name="connsiteX41" fmla="*/ 1802167 w 7688062"/>
              <a:gd name="connsiteY41" fmla="*/ 621437 h 2994937"/>
              <a:gd name="connsiteX42" fmla="*/ 1864310 w 7688062"/>
              <a:gd name="connsiteY42" fmla="*/ 514905 h 2994937"/>
              <a:gd name="connsiteX43" fmla="*/ 1882066 w 7688062"/>
              <a:gd name="connsiteY43" fmla="*/ 488272 h 2994937"/>
              <a:gd name="connsiteX44" fmla="*/ 1908699 w 7688062"/>
              <a:gd name="connsiteY44" fmla="*/ 479394 h 2994937"/>
              <a:gd name="connsiteX45" fmla="*/ 1997475 w 7688062"/>
              <a:gd name="connsiteY45" fmla="*/ 417250 h 2994937"/>
              <a:gd name="connsiteX46" fmla="*/ 2024108 w 7688062"/>
              <a:gd name="connsiteY46" fmla="*/ 408373 h 2994937"/>
              <a:gd name="connsiteX47" fmla="*/ 2059619 w 7688062"/>
              <a:gd name="connsiteY47" fmla="*/ 381740 h 2994937"/>
              <a:gd name="connsiteX48" fmla="*/ 2077374 w 7688062"/>
              <a:gd name="connsiteY48" fmla="*/ 363984 h 2994937"/>
              <a:gd name="connsiteX49" fmla="*/ 2104007 w 7688062"/>
              <a:gd name="connsiteY49" fmla="*/ 355107 h 2994937"/>
              <a:gd name="connsiteX50" fmla="*/ 2130640 w 7688062"/>
              <a:gd name="connsiteY50" fmla="*/ 337351 h 2994937"/>
              <a:gd name="connsiteX51" fmla="*/ 2183906 w 7688062"/>
              <a:gd name="connsiteY51" fmla="*/ 319596 h 2994937"/>
              <a:gd name="connsiteX52" fmla="*/ 2210539 w 7688062"/>
              <a:gd name="connsiteY52" fmla="*/ 301841 h 2994937"/>
              <a:gd name="connsiteX53" fmla="*/ 2263805 w 7688062"/>
              <a:gd name="connsiteY53" fmla="*/ 292963 h 2994937"/>
              <a:gd name="connsiteX54" fmla="*/ 2317071 w 7688062"/>
              <a:gd name="connsiteY54" fmla="*/ 275208 h 2994937"/>
              <a:gd name="connsiteX55" fmla="*/ 2352582 w 7688062"/>
              <a:gd name="connsiteY55" fmla="*/ 257452 h 2994937"/>
              <a:gd name="connsiteX56" fmla="*/ 2414726 w 7688062"/>
              <a:gd name="connsiteY56" fmla="*/ 248575 h 2994937"/>
              <a:gd name="connsiteX57" fmla="*/ 2441359 w 7688062"/>
              <a:gd name="connsiteY57" fmla="*/ 239697 h 2994937"/>
              <a:gd name="connsiteX58" fmla="*/ 2512380 w 7688062"/>
              <a:gd name="connsiteY58" fmla="*/ 213064 h 2994937"/>
              <a:gd name="connsiteX59" fmla="*/ 2547891 w 7688062"/>
              <a:gd name="connsiteY59" fmla="*/ 204186 h 2994937"/>
              <a:gd name="connsiteX60" fmla="*/ 2627790 w 7688062"/>
              <a:gd name="connsiteY60" fmla="*/ 177553 h 2994937"/>
              <a:gd name="connsiteX61" fmla="*/ 2663301 w 7688062"/>
              <a:gd name="connsiteY61" fmla="*/ 168676 h 2994937"/>
              <a:gd name="connsiteX62" fmla="*/ 2716567 w 7688062"/>
              <a:gd name="connsiteY62" fmla="*/ 150920 h 2994937"/>
              <a:gd name="connsiteX63" fmla="*/ 2743200 w 7688062"/>
              <a:gd name="connsiteY63" fmla="*/ 142043 h 2994937"/>
              <a:gd name="connsiteX64" fmla="*/ 2823099 w 7688062"/>
              <a:gd name="connsiteY64" fmla="*/ 133165 h 2994937"/>
              <a:gd name="connsiteX65" fmla="*/ 2920753 w 7688062"/>
              <a:gd name="connsiteY65" fmla="*/ 115410 h 2994937"/>
              <a:gd name="connsiteX66" fmla="*/ 2956264 w 7688062"/>
              <a:gd name="connsiteY66" fmla="*/ 106532 h 2994937"/>
              <a:gd name="connsiteX67" fmla="*/ 2982897 w 7688062"/>
              <a:gd name="connsiteY67" fmla="*/ 97654 h 2994937"/>
              <a:gd name="connsiteX68" fmla="*/ 3053918 w 7688062"/>
              <a:gd name="connsiteY68" fmla="*/ 88777 h 2994937"/>
              <a:gd name="connsiteX69" fmla="*/ 3089429 w 7688062"/>
              <a:gd name="connsiteY69" fmla="*/ 79899 h 2994937"/>
              <a:gd name="connsiteX70" fmla="*/ 3116062 w 7688062"/>
              <a:gd name="connsiteY70" fmla="*/ 71021 h 2994937"/>
              <a:gd name="connsiteX71" fmla="*/ 3160450 w 7688062"/>
              <a:gd name="connsiteY71" fmla="*/ 62144 h 2994937"/>
              <a:gd name="connsiteX72" fmla="*/ 3195961 w 7688062"/>
              <a:gd name="connsiteY72" fmla="*/ 53266 h 2994937"/>
              <a:gd name="connsiteX73" fmla="*/ 3275860 w 7688062"/>
              <a:gd name="connsiteY73" fmla="*/ 44388 h 2994937"/>
              <a:gd name="connsiteX74" fmla="*/ 3338004 w 7688062"/>
              <a:gd name="connsiteY74" fmla="*/ 26633 h 2994937"/>
              <a:gd name="connsiteX75" fmla="*/ 3497802 w 7688062"/>
              <a:gd name="connsiteY75" fmla="*/ 8878 h 2994937"/>
              <a:gd name="connsiteX76" fmla="*/ 3577701 w 7688062"/>
              <a:gd name="connsiteY76" fmla="*/ 0 h 2994937"/>
              <a:gd name="connsiteX77" fmla="*/ 4039339 w 7688062"/>
              <a:gd name="connsiteY77" fmla="*/ 8878 h 2994937"/>
              <a:gd name="connsiteX78" fmla="*/ 4092605 w 7688062"/>
              <a:gd name="connsiteY78" fmla="*/ 17755 h 2994937"/>
              <a:gd name="connsiteX79" fmla="*/ 4261281 w 7688062"/>
              <a:gd name="connsiteY79" fmla="*/ 26633 h 2994937"/>
              <a:gd name="connsiteX80" fmla="*/ 4332303 w 7688062"/>
              <a:gd name="connsiteY80" fmla="*/ 35511 h 2994937"/>
              <a:gd name="connsiteX81" fmla="*/ 4367813 w 7688062"/>
              <a:gd name="connsiteY81" fmla="*/ 53266 h 2994937"/>
              <a:gd name="connsiteX82" fmla="*/ 4403324 w 7688062"/>
              <a:gd name="connsiteY82" fmla="*/ 62144 h 2994937"/>
              <a:gd name="connsiteX83" fmla="*/ 4429957 w 7688062"/>
              <a:gd name="connsiteY83" fmla="*/ 71021 h 2994937"/>
              <a:gd name="connsiteX84" fmla="*/ 4474345 w 7688062"/>
              <a:gd name="connsiteY84" fmla="*/ 88777 h 2994937"/>
              <a:gd name="connsiteX85" fmla="*/ 4500978 w 7688062"/>
              <a:gd name="connsiteY85" fmla="*/ 97654 h 2994937"/>
              <a:gd name="connsiteX86" fmla="*/ 4536489 w 7688062"/>
              <a:gd name="connsiteY86" fmla="*/ 115410 h 2994937"/>
              <a:gd name="connsiteX87" fmla="*/ 4589755 w 7688062"/>
              <a:gd name="connsiteY87" fmla="*/ 133165 h 2994937"/>
              <a:gd name="connsiteX88" fmla="*/ 4687409 w 7688062"/>
              <a:gd name="connsiteY88" fmla="*/ 195309 h 2994937"/>
              <a:gd name="connsiteX89" fmla="*/ 4740675 w 7688062"/>
              <a:gd name="connsiteY89" fmla="*/ 213064 h 2994937"/>
              <a:gd name="connsiteX90" fmla="*/ 4793941 w 7688062"/>
              <a:gd name="connsiteY90" fmla="*/ 248575 h 2994937"/>
              <a:gd name="connsiteX91" fmla="*/ 4829452 w 7688062"/>
              <a:gd name="connsiteY91" fmla="*/ 266330 h 2994937"/>
              <a:gd name="connsiteX92" fmla="*/ 5024761 w 7688062"/>
              <a:gd name="connsiteY92" fmla="*/ 292963 h 2994937"/>
              <a:gd name="connsiteX93" fmla="*/ 5069149 w 7688062"/>
              <a:gd name="connsiteY93" fmla="*/ 301841 h 2994937"/>
              <a:gd name="connsiteX94" fmla="*/ 5122415 w 7688062"/>
              <a:gd name="connsiteY94" fmla="*/ 328474 h 2994937"/>
              <a:gd name="connsiteX95" fmla="*/ 5166804 w 7688062"/>
              <a:gd name="connsiteY95" fmla="*/ 337351 h 2994937"/>
              <a:gd name="connsiteX96" fmla="*/ 5220070 w 7688062"/>
              <a:gd name="connsiteY96" fmla="*/ 355107 h 2994937"/>
              <a:gd name="connsiteX97" fmla="*/ 5299969 w 7688062"/>
              <a:gd name="connsiteY97" fmla="*/ 381740 h 2994937"/>
              <a:gd name="connsiteX98" fmla="*/ 5326602 w 7688062"/>
              <a:gd name="connsiteY98" fmla="*/ 390617 h 2994937"/>
              <a:gd name="connsiteX99" fmla="*/ 5362112 w 7688062"/>
              <a:gd name="connsiteY99" fmla="*/ 399495 h 2994937"/>
              <a:gd name="connsiteX100" fmla="*/ 5397623 w 7688062"/>
              <a:gd name="connsiteY100" fmla="*/ 417250 h 2994937"/>
              <a:gd name="connsiteX101" fmla="*/ 5424256 w 7688062"/>
              <a:gd name="connsiteY101" fmla="*/ 435006 h 2994937"/>
              <a:gd name="connsiteX102" fmla="*/ 5459767 w 7688062"/>
              <a:gd name="connsiteY102" fmla="*/ 443883 h 2994937"/>
              <a:gd name="connsiteX103" fmla="*/ 5539666 w 7688062"/>
              <a:gd name="connsiteY103" fmla="*/ 497149 h 2994937"/>
              <a:gd name="connsiteX104" fmla="*/ 5566299 w 7688062"/>
              <a:gd name="connsiteY104" fmla="*/ 514905 h 2994937"/>
              <a:gd name="connsiteX105" fmla="*/ 5592932 w 7688062"/>
              <a:gd name="connsiteY105" fmla="*/ 523782 h 2994937"/>
              <a:gd name="connsiteX106" fmla="*/ 5726097 w 7688062"/>
              <a:gd name="connsiteY106" fmla="*/ 612559 h 2994937"/>
              <a:gd name="connsiteX107" fmla="*/ 5797118 w 7688062"/>
              <a:gd name="connsiteY107" fmla="*/ 656947 h 2994937"/>
              <a:gd name="connsiteX108" fmla="*/ 5841506 w 7688062"/>
              <a:gd name="connsiteY108" fmla="*/ 683580 h 2994937"/>
              <a:gd name="connsiteX109" fmla="*/ 5921405 w 7688062"/>
              <a:gd name="connsiteY109" fmla="*/ 719091 h 2994937"/>
              <a:gd name="connsiteX110" fmla="*/ 6027937 w 7688062"/>
              <a:gd name="connsiteY110" fmla="*/ 798990 h 2994937"/>
              <a:gd name="connsiteX111" fmla="*/ 6072326 w 7688062"/>
              <a:gd name="connsiteY111" fmla="*/ 825623 h 2994937"/>
              <a:gd name="connsiteX112" fmla="*/ 6125592 w 7688062"/>
              <a:gd name="connsiteY112" fmla="*/ 861134 h 2994937"/>
              <a:gd name="connsiteX113" fmla="*/ 6214369 w 7688062"/>
              <a:gd name="connsiteY113" fmla="*/ 914400 h 2994937"/>
              <a:gd name="connsiteX114" fmla="*/ 6267635 w 7688062"/>
              <a:gd name="connsiteY114" fmla="*/ 967666 h 2994937"/>
              <a:gd name="connsiteX115" fmla="*/ 6303145 w 7688062"/>
              <a:gd name="connsiteY115" fmla="*/ 1012054 h 2994937"/>
              <a:gd name="connsiteX116" fmla="*/ 6374167 w 7688062"/>
              <a:gd name="connsiteY116" fmla="*/ 1074198 h 2994937"/>
              <a:gd name="connsiteX117" fmla="*/ 6436310 w 7688062"/>
              <a:gd name="connsiteY117" fmla="*/ 1136342 h 2994937"/>
              <a:gd name="connsiteX118" fmla="*/ 6454066 w 7688062"/>
              <a:gd name="connsiteY118" fmla="*/ 1154097 h 2994937"/>
              <a:gd name="connsiteX119" fmla="*/ 6516209 w 7688062"/>
              <a:gd name="connsiteY119" fmla="*/ 1207363 h 2994937"/>
              <a:gd name="connsiteX120" fmla="*/ 6587231 w 7688062"/>
              <a:gd name="connsiteY120" fmla="*/ 1287262 h 2994937"/>
              <a:gd name="connsiteX121" fmla="*/ 6604986 w 7688062"/>
              <a:gd name="connsiteY121" fmla="*/ 1313895 h 2994937"/>
              <a:gd name="connsiteX122" fmla="*/ 6640497 w 7688062"/>
              <a:gd name="connsiteY122" fmla="*/ 1349406 h 2994937"/>
              <a:gd name="connsiteX123" fmla="*/ 6658252 w 7688062"/>
              <a:gd name="connsiteY123" fmla="*/ 1376039 h 2994937"/>
              <a:gd name="connsiteX124" fmla="*/ 6693763 w 7688062"/>
              <a:gd name="connsiteY124" fmla="*/ 1402672 h 2994937"/>
              <a:gd name="connsiteX125" fmla="*/ 6773662 w 7688062"/>
              <a:gd name="connsiteY125" fmla="*/ 1464815 h 2994937"/>
              <a:gd name="connsiteX126" fmla="*/ 6809172 w 7688062"/>
              <a:gd name="connsiteY126" fmla="*/ 1509204 h 2994937"/>
              <a:gd name="connsiteX127" fmla="*/ 6853561 w 7688062"/>
              <a:gd name="connsiteY127" fmla="*/ 1562470 h 2994937"/>
              <a:gd name="connsiteX128" fmla="*/ 6889071 w 7688062"/>
              <a:gd name="connsiteY128" fmla="*/ 1580225 h 2994937"/>
              <a:gd name="connsiteX129" fmla="*/ 6986726 w 7688062"/>
              <a:gd name="connsiteY129" fmla="*/ 1651246 h 2994937"/>
              <a:gd name="connsiteX130" fmla="*/ 7013359 w 7688062"/>
              <a:gd name="connsiteY130" fmla="*/ 1669002 h 2994937"/>
              <a:gd name="connsiteX131" fmla="*/ 7057747 w 7688062"/>
              <a:gd name="connsiteY131" fmla="*/ 1722268 h 2994937"/>
              <a:gd name="connsiteX132" fmla="*/ 7075503 w 7688062"/>
              <a:gd name="connsiteY132" fmla="*/ 1748901 h 2994937"/>
              <a:gd name="connsiteX133" fmla="*/ 7119891 w 7688062"/>
              <a:gd name="connsiteY133" fmla="*/ 1819922 h 2994937"/>
              <a:gd name="connsiteX134" fmla="*/ 7146524 w 7688062"/>
              <a:gd name="connsiteY134" fmla="*/ 1873188 h 2994937"/>
              <a:gd name="connsiteX135" fmla="*/ 7155402 w 7688062"/>
              <a:gd name="connsiteY135" fmla="*/ 1899821 h 2994937"/>
              <a:gd name="connsiteX136" fmla="*/ 7173157 w 7688062"/>
              <a:gd name="connsiteY136" fmla="*/ 1917577 h 2994937"/>
              <a:gd name="connsiteX137" fmla="*/ 7182035 w 7688062"/>
              <a:gd name="connsiteY137" fmla="*/ 1944210 h 2994937"/>
              <a:gd name="connsiteX138" fmla="*/ 7235301 w 7688062"/>
              <a:gd name="connsiteY138" fmla="*/ 2024109 h 2994937"/>
              <a:gd name="connsiteX139" fmla="*/ 7261934 w 7688062"/>
              <a:gd name="connsiteY139" fmla="*/ 2086252 h 2994937"/>
              <a:gd name="connsiteX140" fmla="*/ 7288567 w 7688062"/>
              <a:gd name="connsiteY140" fmla="*/ 2157274 h 2994937"/>
              <a:gd name="connsiteX141" fmla="*/ 7315200 w 7688062"/>
              <a:gd name="connsiteY141" fmla="*/ 2201662 h 2994937"/>
              <a:gd name="connsiteX142" fmla="*/ 7324077 w 7688062"/>
              <a:gd name="connsiteY142" fmla="*/ 2228295 h 2994937"/>
              <a:gd name="connsiteX143" fmla="*/ 7386221 w 7688062"/>
              <a:gd name="connsiteY143" fmla="*/ 2317072 h 2994937"/>
              <a:gd name="connsiteX144" fmla="*/ 7439487 w 7688062"/>
              <a:gd name="connsiteY144" fmla="*/ 2388093 h 2994937"/>
              <a:gd name="connsiteX145" fmla="*/ 7448365 w 7688062"/>
              <a:gd name="connsiteY145" fmla="*/ 2423604 h 2994937"/>
              <a:gd name="connsiteX146" fmla="*/ 7466120 w 7688062"/>
              <a:gd name="connsiteY146" fmla="*/ 2450237 h 2994937"/>
              <a:gd name="connsiteX147" fmla="*/ 7483875 w 7688062"/>
              <a:gd name="connsiteY147" fmla="*/ 2539013 h 2994937"/>
              <a:gd name="connsiteX148" fmla="*/ 7492753 w 7688062"/>
              <a:gd name="connsiteY148" fmla="*/ 2565646 h 2994937"/>
              <a:gd name="connsiteX149" fmla="*/ 7510508 w 7688062"/>
              <a:gd name="connsiteY149" fmla="*/ 2654423 h 2994937"/>
              <a:gd name="connsiteX150" fmla="*/ 7528264 w 7688062"/>
              <a:gd name="connsiteY150" fmla="*/ 2725445 h 2994937"/>
              <a:gd name="connsiteX151" fmla="*/ 7546019 w 7688062"/>
              <a:gd name="connsiteY151" fmla="*/ 2796466 h 2994937"/>
              <a:gd name="connsiteX152" fmla="*/ 7563774 w 7688062"/>
              <a:gd name="connsiteY152" fmla="*/ 2831977 h 2994937"/>
              <a:gd name="connsiteX153" fmla="*/ 7581530 w 7688062"/>
              <a:gd name="connsiteY153" fmla="*/ 2920753 h 2994937"/>
              <a:gd name="connsiteX154" fmla="*/ 7599285 w 7688062"/>
              <a:gd name="connsiteY154" fmla="*/ 2991775 h 2994937"/>
              <a:gd name="connsiteX155" fmla="*/ 7563774 w 7688062"/>
              <a:gd name="connsiteY155" fmla="*/ 2982897 h 2994937"/>
              <a:gd name="connsiteX156" fmla="*/ 7483875 w 7688062"/>
              <a:gd name="connsiteY156" fmla="*/ 2929631 h 2994937"/>
              <a:gd name="connsiteX157" fmla="*/ 7421732 w 7688062"/>
              <a:gd name="connsiteY157" fmla="*/ 2867487 h 2994937"/>
              <a:gd name="connsiteX158" fmla="*/ 7368466 w 7688062"/>
              <a:gd name="connsiteY158" fmla="*/ 2823099 h 2994937"/>
              <a:gd name="connsiteX159" fmla="*/ 7297444 w 7688062"/>
              <a:gd name="connsiteY159" fmla="*/ 2752078 h 2994937"/>
              <a:gd name="connsiteX160" fmla="*/ 7244178 w 7688062"/>
              <a:gd name="connsiteY160" fmla="*/ 2672179 h 2994937"/>
              <a:gd name="connsiteX161" fmla="*/ 7226423 w 7688062"/>
              <a:gd name="connsiteY161" fmla="*/ 2636668 h 2994937"/>
              <a:gd name="connsiteX162" fmla="*/ 7217545 w 7688062"/>
              <a:gd name="connsiteY162" fmla="*/ 2610035 h 2994937"/>
              <a:gd name="connsiteX163" fmla="*/ 7235301 w 7688062"/>
              <a:gd name="connsiteY163" fmla="*/ 2636668 h 2994937"/>
              <a:gd name="connsiteX164" fmla="*/ 7279689 w 7688062"/>
              <a:gd name="connsiteY164" fmla="*/ 2681056 h 2994937"/>
              <a:gd name="connsiteX165" fmla="*/ 7341833 w 7688062"/>
              <a:gd name="connsiteY165" fmla="*/ 2734322 h 2994937"/>
              <a:gd name="connsiteX166" fmla="*/ 7386221 w 7688062"/>
              <a:gd name="connsiteY166" fmla="*/ 2778711 h 2994937"/>
              <a:gd name="connsiteX167" fmla="*/ 7439487 w 7688062"/>
              <a:gd name="connsiteY167" fmla="*/ 2814221 h 2994937"/>
              <a:gd name="connsiteX168" fmla="*/ 7501631 w 7688062"/>
              <a:gd name="connsiteY168" fmla="*/ 2858610 h 2994937"/>
              <a:gd name="connsiteX169" fmla="*/ 7563774 w 7688062"/>
              <a:gd name="connsiteY169" fmla="*/ 2902998 h 2994937"/>
              <a:gd name="connsiteX170" fmla="*/ 7590407 w 7688062"/>
              <a:gd name="connsiteY170" fmla="*/ 2911876 h 2994937"/>
              <a:gd name="connsiteX171" fmla="*/ 7634796 w 7688062"/>
              <a:gd name="connsiteY171" fmla="*/ 2947386 h 2994937"/>
              <a:gd name="connsiteX172" fmla="*/ 7643673 w 7688062"/>
              <a:gd name="connsiteY172" fmla="*/ 2911876 h 2994937"/>
              <a:gd name="connsiteX173" fmla="*/ 7652551 w 7688062"/>
              <a:gd name="connsiteY173" fmla="*/ 2823099 h 2994937"/>
              <a:gd name="connsiteX174" fmla="*/ 7661429 w 7688062"/>
              <a:gd name="connsiteY174" fmla="*/ 2769833 h 2994937"/>
              <a:gd name="connsiteX175" fmla="*/ 7688062 w 7688062"/>
              <a:gd name="connsiteY175" fmla="*/ 2423604 h 2994937"/>
              <a:gd name="connsiteX176" fmla="*/ 7679184 w 7688062"/>
              <a:gd name="connsiteY176" fmla="*/ 2396971 h 2994937"/>
              <a:gd name="connsiteX177" fmla="*/ 7652551 w 7688062"/>
              <a:gd name="connsiteY177" fmla="*/ 2414726 h 2994937"/>
              <a:gd name="connsiteX178" fmla="*/ 7563774 w 7688062"/>
              <a:gd name="connsiteY178" fmla="*/ 2441359 h 2994937"/>
              <a:gd name="connsiteX179" fmla="*/ 7217545 w 7688062"/>
              <a:gd name="connsiteY179" fmla="*/ 2450237 h 2994937"/>
              <a:gd name="connsiteX180" fmla="*/ 7155402 w 7688062"/>
              <a:gd name="connsiteY180" fmla="*/ 2459114 h 2994937"/>
              <a:gd name="connsiteX181" fmla="*/ 7119891 w 7688062"/>
              <a:gd name="connsiteY181" fmla="*/ 2467992 h 2994937"/>
              <a:gd name="connsiteX182" fmla="*/ 7146524 w 7688062"/>
              <a:gd name="connsiteY182" fmla="*/ 2539013 h 2994937"/>
              <a:gd name="connsiteX183" fmla="*/ 7164279 w 7688062"/>
              <a:gd name="connsiteY183" fmla="*/ 2574524 h 2994937"/>
              <a:gd name="connsiteX184" fmla="*/ 7173157 w 7688062"/>
              <a:gd name="connsiteY184" fmla="*/ 2601157 h 2994937"/>
              <a:gd name="connsiteX185" fmla="*/ 7208668 w 7688062"/>
              <a:gd name="connsiteY185" fmla="*/ 2645545 h 299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7688062" h="2994937">
                <a:moveTo>
                  <a:pt x="0" y="2610035"/>
                </a:moveTo>
                <a:cubicBezTo>
                  <a:pt x="2959" y="2580443"/>
                  <a:pt x="3396" y="2550489"/>
                  <a:pt x="8877" y="2521258"/>
                </a:cubicBezTo>
                <a:cubicBezTo>
                  <a:pt x="12326" y="2502863"/>
                  <a:pt x="18263" y="2484732"/>
                  <a:pt x="26633" y="2467992"/>
                </a:cubicBezTo>
                <a:cubicBezTo>
                  <a:pt x="65886" y="2389484"/>
                  <a:pt x="43427" y="2415687"/>
                  <a:pt x="79899" y="2379215"/>
                </a:cubicBezTo>
                <a:cubicBezTo>
                  <a:pt x="82858" y="2367378"/>
                  <a:pt x="84492" y="2355129"/>
                  <a:pt x="88776" y="2343705"/>
                </a:cubicBezTo>
                <a:cubicBezTo>
                  <a:pt x="102661" y="2306677"/>
                  <a:pt x="115939" y="2296435"/>
                  <a:pt x="142042" y="2263806"/>
                </a:cubicBezTo>
                <a:cubicBezTo>
                  <a:pt x="145001" y="2254928"/>
                  <a:pt x="146735" y="2245543"/>
                  <a:pt x="150920" y="2237173"/>
                </a:cubicBezTo>
                <a:cubicBezTo>
                  <a:pt x="155692" y="2227630"/>
                  <a:pt x="163020" y="2219588"/>
                  <a:pt x="168675" y="2210540"/>
                </a:cubicBezTo>
                <a:cubicBezTo>
                  <a:pt x="177820" y="2195907"/>
                  <a:pt x="187591" y="2181585"/>
                  <a:pt x="195308" y="2166151"/>
                </a:cubicBezTo>
                <a:cubicBezTo>
                  <a:pt x="217185" y="2122398"/>
                  <a:pt x="188022" y="2155283"/>
                  <a:pt x="221941" y="2112885"/>
                </a:cubicBezTo>
                <a:cubicBezTo>
                  <a:pt x="227170" y="2106349"/>
                  <a:pt x="234832" y="2101941"/>
                  <a:pt x="239697" y="2095130"/>
                </a:cubicBezTo>
                <a:cubicBezTo>
                  <a:pt x="249726" y="2081089"/>
                  <a:pt x="259190" y="2066450"/>
                  <a:pt x="266330" y="2050742"/>
                </a:cubicBezTo>
                <a:cubicBezTo>
                  <a:pt x="286952" y="2005373"/>
                  <a:pt x="276647" y="1999754"/>
                  <a:pt x="301840" y="1961965"/>
                </a:cubicBezTo>
                <a:cubicBezTo>
                  <a:pt x="347524" y="1893440"/>
                  <a:pt x="288970" y="2006276"/>
                  <a:pt x="337351" y="1917577"/>
                </a:cubicBezTo>
                <a:cubicBezTo>
                  <a:pt x="350025" y="1894341"/>
                  <a:pt x="358180" y="1868578"/>
                  <a:pt x="372862" y="1846555"/>
                </a:cubicBezTo>
                <a:cubicBezTo>
                  <a:pt x="410069" y="1790743"/>
                  <a:pt x="370141" y="1853022"/>
                  <a:pt x="417250" y="1766656"/>
                </a:cubicBezTo>
                <a:cubicBezTo>
                  <a:pt x="425513" y="1751508"/>
                  <a:pt x="435620" y="1737416"/>
                  <a:pt x="443883" y="1722268"/>
                </a:cubicBezTo>
                <a:cubicBezTo>
                  <a:pt x="453389" y="1704841"/>
                  <a:pt x="459505" y="1685519"/>
                  <a:pt x="470516" y="1669002"/>
                </a:cubicBezTo>
                <a:cubicBezTo>
                  <a:pt x="483336" y="1649771"/>
                  <a:pt x="502084" y="1634967"/>
                  <a:pt x="514904" y="1615736"/>
                </a:cubicBezTo>
                <a:cubicBezTo>
                  <a:pt x="525915" y="1599219"/>
                  <a:pt x="531535" y="1579617"/>
                  <a:pt x="541537" y="1562470"/>
                </a:cubicBezTo>
                <a:cubicBezTo>
                  <a:pt x="578580" y="1498969"/>
                  <a:pt x="584884" y="1506324"/>
                  <a:pt x="630314" y="1438182"/>
                </a:cubicBezTo>
                <a:cubicBezTo>
                  <a:pt x="636233" y="1429304"/>
                  <a:pt x="641239" y="1419746"/>
                  <a:pt x="648070" y="1411549"/>
                </a:cubicBezTo>
                <a:cubicBezTo>
                  <a:pt x="656108" y="1401904"/>
                  <a:pt x="666666" y="1394561"/>
                  <a:pt x="674703" y="1384916"/>
                </a:cubicBezTo>
                <a:cubicBezTo>
                  <a:pt x="681533" y="1376719"/>
                  <a:pt x="685628" y="1366480"/>
                  <a:pt x="692458" y="1358283"/>
                </a:cubicBezTo>
                <a:cubicBezTo>
                  <a:pt x="700495" y="1348638"/>
                  <a:pt x="711054" y="1341295"/>
                  <a:pt x="719091" y="1331650"/>
                </a:cubicBezTo>
                <a:cubicBezTo>
                  <a:pt x="753319" y="1290576"/>
                  <a:pt x="719757" y="1306738"/>
                  <a:pt x="781235" y="1260629"/>
                </a:cubicBezTo>
                <a:cubicBezTo>
                  <a:pt x="793072" y="1251751"/>
                  <a:pt x="805686" y="1243826"/>
                  <a:pt x="816745" y="1233996"/>
                </a:cubicBezTo>
                <a:cubicBezTo>
                  <a:pt x="832385" y="1220094"/>
                  <a:pt x="843724" y="1201215"/>
                  <a:pt x="861134" y="1189608"/>
                </a:cubicBezTo>
                <a:cubicBezTo>
                  <a:pt x="870012" y="1183689"/>
                  <a:pt x="879792" y="1178941"/>
                  <a:pt x="887767" y="1171852"/>
                </a:cubicBezTo>
                <a:cubicBezTo>
                  <a:pt x="1006021" y="1066736"/>
                  <a:pt x="880183" y="1170558"/>
                  <a:pt x="985421" y="1065320"/>
                </a:cubicBezTo>
                <a:cubicBezTo>
                  <a:pt x="992966" y="1057775"/>
                  <a:pt x="1003857" y="1054395"/>
                  <a:pt x="1012054" y="1047565"/>
                </a:cubicBezTo>
                <a:cubicBezTo>
                  <a:pt x="1021699" y="1039528"/>
                  <a:pt x="1029239" y="1029200"/>
                  <a:pt x="1038687" y="1020932"/>
                </a:cubicBezTo>
                <a:cubicBezTo>
                  <a:pt x="1052947" y="1008454"/>
                  <a:pt x="1067916" y="996790"/>
                  <a:pt x="1083075" y="985421"/>
                </a:cubicBezTo>
                <a:cubicBezTo>
                  <a:pt x="1091611" y="979019"/>
                  <a:pt x="1101607" y="974610"/>
                  <a:pt x="1109708" y="967666"/>
                </a:cubicBezTo>
                <a:cubicBezTo>
                  <a:pt x="1122418" y="956772"/>
                  <a:pt x="1132621" y="943178"/>
                  <a:pt x="1145219" y="932155"/>
                </a:cubicBezTo>
                <a:cubicBezTo>
                  <a:pt x="1187273" y="895358"/>
                  <a:pt x="1176510" y="912915"/>
                  <a:pt x="1225118" y="878889"/>
                </a:cubicBezTo>
                <a:cubicBezTo>
                  <a:pt x="1382313" y="768853"/>
                  <a:pt x="1162799" y="911180"/>
                  <a:pt x="1313895" y="816745"/>
                </a:cubicBezTo>
                <a:cubicBezTo>
                  <a:pt x="1346614" y="796296"/>
                  <a:pt x="1375726" y="768932"/>
                  <a:pt x="1411549" y="754602"/>
                </a:cubicBezTo>
                <a:cubicBezTo>
                  <a:pt x="1480507" y="727018"/>
                  <a:pt x="1441691" y="743969"/>
                  <a:pt x="1526959" y="701336"/>
                </a:cubicBezTo>
                <a:lnTo>
                  <a:pt x="1615736" y="656947"/>
                </a:lnTo>
                <a:cubicBezTo>
                  <a:pt x="1645328" y="651029"/>
                  <a:pt x="1674745" y="644153"/>
                  <a:pt x="1704512" y="639192"/>
                </a:cubicBezTo>
                <a:cubicBezTo>
                  <a:pt x="1772662" y="627833"/>
                  <a:pt x="1740127" y="633844"/>
                  <a:pt x="1802167" y="621437"/>
                </a:cubicBezTo>
                <a:cubicBezTo>
                  <a:pt x="1852741" y="520285"/>
                  <a:pt x="1817074" y="581034"/>
                  <a:pt x="1864310" y="514905"/>
                </a:cubicBezTo>
                <a:cubicBezTo>
                  <a:pt x="1870512" y="506223"/>
                  <a:pt x="1873734" y="494937"/>
                  <a:pt x="1882066" y="488272"/>
                </a:cubicBezTo>
                <a:cubicBezTo>
                  <a:pt x="1889373" y="482426"/>
                  <a:pt x="1899821" y="482353"/>
                  <a:pt x="1908699" y="479394"/>
                </a:cubicBezTo>
                <a:cubicBezTo>
                  <a:pt x="1924905" y="467239"/>
                  <a:pt x="1984360" y="421621"/>
                  <a:pt x="1997475" y="417250"/>
                </a:cubicBezTo>
                <a:lnTo>
                  <a:pt x="2024108" y="408373"/>
                </a:lnTo>
                <a:cubicBezTo>
                  <a:pt x="2035945" y="399495"/>
                  <a:pt x="2048252" y="391212"/>
                  <a:pt x="2059619" y="381740"/>
                </a:cubicBezTo>
                <a:cubicBezTo>
                  <a:pt x="2066049" y="376382"/>
                  <a:pt x="2070197" y="368290"/>
                  <a:pt x="2077374" y="363984"/>
                </a:cubicBezTo>
                <a:cubicBezTo>
                  <a:pt x="2085398" y="359169"/>
                  <a:pt x="2095129" y="358066"/>
                  <a:pt x="2104007" y="355107"/>
                </a:cubicBezTo>
                <a:cubicBezTo>
                  <a:pt x="2112885" y="349188"/>
                  <a:pt x="2120890" y="341684"/>
                  <a:pt x="2130640" y="337351"/>
                </a:cubicBezTo>
                <a:cubicBezTo>
                  <a:pt x="2147743" y="329750"/>
                  <a:pt x="2168333" y="329977"/>
                  <a:pt x="2183906" y="319596"/>
                </a:cubicBezTo>
                <a:cubicBezTo>
                  <a:pt x="2192784" y="313678"/>
                  <a:pt x="2200417" y="305215"/>
                  <a:pt x="2210539" y="301841"/>
                </a:cubicBezTo>
                <a:cubicBezTo>
                  <a:pt x="2227616" y="296149"/>
                  <a:pt x="2246342" y="297329"/>
                  <a:pt x="2263805" y="292963"/>
                </a:cubicBezTo>
                <a:cubicBezTo>
                  <a:pt x="2281962" y="288424"/>
                  <a:pt x="2300331" y="283578"/>
                  <a:pt x="2317071" y="275208"/>
                </a:cubicBezTo>
                <a:cubicBezTo>
                  <a:pt x="2328908" y="269289"/>
                  <a:pt x="2339814" y="260934"/>
                  <a:pt x="2352582" y="257452"/>
                </a:cubicBezTo>
                <a:cubicBezTo>
                  <a:pt x="2372770" y="251946"/>
                  <a:pt x="2394011" y="251534"/>
                  <a:pt x="2414726" y="248575"/>
                </a:cubicBezTo>
                <a:cubicBezTo>
                  <a:pt x="2423604" y="245616"/>
                  <a:pt x="2432597" y="242983"/>
                  <a:pt x="2441359" y="239697"/>
                </a:cubicBezTo>
                <a:cubicBezTo>
                  <a:pt x="2471370" y="228443"/>
                  <a:pt x="2484174" y="221123"/>
                  <a:pt x="2512380" y="213064"/>
                </a:cubicBezTo>
                <a:cubicBezTo>
                  <a:pt x="2524112" y="209712"/>
                  <a:pt x="2536229" y="207774"/>
                  <a:pt x="2547891" y="204186"/>
                </a:cubicBezTo>
                <a:cubicBezTo>
                  <a:pt x="2574723" y="195930"/>
                  <a:pt x="2600554" y="184361"/>
                  <a:pt x="2627790" y="177553"/>
                </a:cubicBezTo>
                <a:cubicBezTo>
                  <a:pt x="2639627" y="174594"/>
                  <a:pt x="2651614" y="172182"/>
                  <a:pt x="2663301" y="168676"/>
                </a:cubicBezTo>
                <a:cubicBezTo>
                  <a:pt x="2681228" y="163298"/>
                  <a:pt x="2698812" y="156838"/>
                  <a:pt x="2716567" y="150920"/>
                </a:cubicBezTo>
                <a:cubicBezTo>
                  <a:pt x="2725445" y="147961"/>
                  <a:pt x="2733899" y="143076"/>
                  <a:pt x="2743200" y="142043"/>
                </a:cubicBezTo>
                <a:lnTo>
                  <a:pt x="2823099" y="133165"/>
                </a:lnTo>
                <a:cubicBezTo>
                  <a:pt x="2903637" y="113029"/>
                  <a:pt x="2804122" y="136615"/>
                  <a:pt x="2920753" y="115410"/>
                </a:cubicBezTo>
                <a:cubicBezTo>
                  <a:pt x="2932758" y="113227"/>
                  <a:pt x="2944532" y="109884"/>
                  <a:pt x="2956264" y="106532"/>
                </a:cubicBezTo>
                <a:cubicBezTo>
                  <a:pt x="2965262" y="103961"/>
                  <a:pt x="2973690" y="99328"/>
                  <a:pt x="2982897" y="97654"/>
                </a:cubicBezTo>
                <a:cubicBezTo>
                  <a:pt x="3006370" y="93386"/>
                  <a:pt x="3030244" y="91736"/>
                  <a:pt x="3053918" y="88777"/>
                </a:cubicBezTo>
                <a:cubicBezTo>
                  <a:pt x="3065755" y="85818"/>
                  <a:pt x="3077697" y="83251"/>
                  <a:pt x="3089429" y="79899"/>
                </a:cubicBezTo>
                <a:cubicBezTo>
                  <a:pt x="3098427" y="77328"/>
                  <a:pt x="3106983" y="73291"/>
                  <a:pt x="3116062" y="71021"/>
                </a:cubicBezTo>
                <a:cubicBezTo>
                  <a:pt x="3130700" y="67361"/>
                  <a:pt x="3145720" y="65417"/>
                  <a:pt x="3160450" y="62144"/>
                </a:cubicBezTo>
                <a:cubicBezTo>
                  <a:pt x="3172361" y="59497"/>
                  <a:pt x="3183902" y="55121"/>
                  <a:pt x="3195961" y="53266"/>
                </a:cubicBezTo>
                <a:cubicBezTo>
                  <a:pt x="3222446" y="49191"/>
                  <a:pt x="3249227" y="47347"/>
                  <a:pt x="3275860" y="44388"/>
                </a:cubicBezTo>
                <a:cubicBezTo>
                  <a:pt x="3294335" y="38230"/>
                  <a:pt x="3319144" y="29205"/>
                  <a:pt x="3338004" y="26633"/>
                </a:cubicBezTo>
                <a:cubicBezTo>
                  <a:pt x="3391106" y="19392"/>
                  <a:pt x="3444536" y="14796"/>
                  <a:pt x="3497802" y="8878"/>
                </a:cubicBezTo>
                <a:lnTo>
                  <a:pt x="3577701" y="0"/>
                </a:lnTo>
                <a:lnTo>
                  <a:pt x="4039339" y="8878"/>
                </a:lnTo>
                <a:cubicBezTo>
                  <a:pt x="4057329" y="9498"/>
                  <a:pt x="4074662" y="16320"/>
                  <a:pt x="4092605" y="17755"/>
                </a:cubicBezTo>
                <a:cubicBezTo>
                  <a:pt x="4148729" y="22245"/>
                  <a:pt x="4205056" y="23674"/>
                  <a:pt x="4261281" y="26633"/>
                </a:cubicBezTo>
                <a:cubicBezTo>
                  <a:pt x="4284955" y="29592"/>
                  <a:pt x="4309157" y="29725"/>
                  <a:pt x="4332303" y="35511"/>
                </a:cubicBezTo>
                <a:cubicBezTo>
                  <a:pt x="4345142" y="38721"/>
                  <a:pt x="4355422" y="48619"/>
                  <a:pt x="4367813" y="53266"/>
                </a:cubicBezTo>
                <a:cubicBezTo>
                  <a:pt x="4379237" y="57550"/>
                  <a:pt x="4391592" y="58792"/>
                  <a:pt x="4403324" y="62144"/>
                </a:cubicBezTo>
                <a:cubicBezTo>
                  <a:pt x="4412322" y="64715"/>
                  <a:pt x="4421195" y="67735"/>
                  <a:pt x="4429957" y="71021"/>
                </a:cubicBezTo>
                <a:cubicBezTo>
                  <a:pt x="4444878" y="76616"/>
                  <a:pt x="4459424" y="83182"/>
                  <a:pt x="4474345" y="88777"/>
                </a:cubicBezTo>
                <a:cubicBezTo>
                  <a:pt x="4483107" y="92063"/>
                  <a:pt x="4492377" y="93968"/>
                  <a:pt x="4500978" y="97654"/>
                </a:cubicBezTo>
                <a:cubicBezTo>
                  <a:pt x="4513142" y="102867"/>
                  <a:pt x="4524201" y="110495"/>
                  <a:pt x="4536489" y="115410"/>
                </a:cubicBezTo>
                <a:cubicBezTo>
                  <a:pt x="4553866" y="122361"/>
                  <a:pt x="4572717" y="125420"/>
                  <a:pt x="4589755" y="133165"/>
                </a:cubicBezTo>
                <a:cubicBezTo>
                  <a:pt x="4652337" y="161611"/>
                  <a:pt x="4619915" y="161562"/>
                  <a:pt x="4687409" y="195309"/>
                </a:cubicBezTo>
                <a:cubicBezTo>
                  <a:pt x="4704149" y="203679"/>
                  <a:pt x="4722920" y="207146"/>
                  <a:pt x="4740675" y="213064"/>
                </a:cubicBezTo>
                <a:cubicBezTo>
                  <a:pt x="4758430" y="224901"/>
                  <a:pt x="4775643" y="237596"/>
                  <a:pt x="4793941" y="248575"/>
                </a:cubicBezTo>
                <a:cubicBezTo>
                  <a:pt x="4805289" y="255384"/>
                  <a:pt x="4817164" y="261415"/>
                  <a:pt x="4829452" y="266330"/>
                </a:cubicBezTo>
                <a:cubicBezTo>
                  <a:pt x="4908312" y="297873"/>
                  <a:pt x="4913242" y="285993"/>
                  <a:pt x="5024761" y="292963"/>
                </a:cubicBezTo>
                <a:cubicBezTo>
                  <a:pt x="5039557" y="295922"/>
                  <a:pt x="5055021" y="296543"/>
                  <a:pt x="5069149" y="301841"/>
                </a:cubicBezTo>
                <a:cubicBezTo>
                  <a:pt x="5155928" y="334383"/>
                  <a:pt x="5039737" y="307805"/>
                  <a:pt x="5122415" y="328474"/>
                </a:cubicBezTo>
                <a:cubicBezTo>
                  <a:pt x="5137054" y="332134"/>
                  <a:pt x="5152246" y="333381"/>
                  <a:pt x="5166804" y="337351"/>
                </a:cubicBezTo>
                <a:cubicBezTo>
                  <a:pt x="5184860" y="342275"/>
                  <a:pt x="5202315" y="349188"/>
                  <a:pt x="5220070" y="355107"/>
                </a:cubicBezTo>
                <a:lnTo>
                  <a:pt x="5299969" y="381740"/>
                </a:lnTo>
                <a:cubicBezTo>
                  <a:pt x="5308847" y="384699"/>
                  <a:pt x="5317524" y="388347"/>
                  <a:pt x="5326602" y="390617"/>
                </a:cubicBezTo>
                <a:cubicBezTo>
                  <a:pt x="5338439" y="393576"/>
                  <a:pt x="5350688" y="395211"/>
                  <a:pt x="5362112" y="399495"/>
                </a:cubicBezTo>
                <a:cubicBezTo>
                  <a:pt x="5374503" y="404142"/>
                  <a:pt x="5386133" y="410684"/>
                  <a:pt x="5397623" y="417250"/>
                </a:cubicBezTo>
                <a:cubicBezTo>
                  <a:pt x="5406887" y="422544"/>
                  <a:pt x="5414449" y="430803"/>
                  <a:pt x="5424256" y="435006"/>
                </a:cubicBezTo>
                <a:cubicBezTo>
                  <a:pt x="5435471" y="439812"/>
                  <a:pt x="5447930" y="440924"/>
                  <a:pt x="5459767" y="443883"/>
                </a:cubicBezTo>
                <a:lnTo>
                  <a:pt x="5539666" y="497149"/>
                </a:lnTo>
                <a:cubicBezTo>
                  <a:pt x="5548544" y="503068"/>
                  <a:pt x="5556177" y="511531"/>
                  <a:pt x="5566299" y="514905"/>
                </a:cubicBezTo>
                <a:lnTo>
                  <a:pt x="5592932" y="523782"/>
                </a:lnTo>
                <a:cubicBezTo>
                  <a:pt x="5703789" y="606925"/>
                  <a:pt x="5621531" y="549819"/>
                  <a:pt x="5726097" y="612559"/>
                </a:cubicBezTo>
                <a:cubicBezTo>
                  <a:pt x="5750036" y="626922"/>
                  <a:pt x="5773342" y="642316"/>
                  <a:pt x="5797118" y="656947"/>
                </a:cubicBezTo>
                <a:cubicBezTo>
                  <a:pt x="5811813" y="665990"/>
                  <a:pt x="5825137" y="678123"/>
                  <a:pt x="5841506" y="683580"/>
                </a:cubicBezTo>
                <a:cubicBezTo>
                  <a:pt x="5875085" y="694773"/>
                  <a:pt x="5884984" y="696678"/>
                  <a:pt x="5921405" y="719091"/>
                </a:cubicBezTo>
                <a:cubicBezTo>
                  <a:pt x="6010362" y="773834"/>
                  <a:pt x="5955190" y="748067"/>
                  <a:pt x="6027937" y="798990"/>
                </a:cubicBezTo>
                <a:cubicBezTo>
                  <a:pt x="6042073" y="808885"/>
                  <a:pt x="6057768" y="816359"/>
                  <a:pt x="6072326" y="825623"/>
                </a:cubicBezTo>
                <a:cubicBezTo>
                  <a:pt x="6090329" y="837080"/>
                  <a:pt x="6107496" y="849824"/>
                  <a:pt x="6125592" y="861134"/>
                </a:cubicBezTo>
                <a:cubicBezTo>
                  <a:pt x="6154857" y="879424"/>
                  <a:pt x="6189967" y="889998"/>
                  <a:pt x="6214369" y="914400"/>
                </a:cubicBezTo>
                <a:cubicBezTo>
                  <a:pt x="6232124" y="932155"/>
                  <a:pt x="6250744" y="949086"/>
                  <a:pt x="6267635" y="967666"/>
                </a:cubicBezTo>
                <a:cubicBezTo>
                  <a:pt x="6280381" y="981686"/>
                  <a:pt x="6289747" y="998656"/>
                  <a:pt x="6303145" y="1012054"/>
                </a:cubicBezTo>
                <a:cubicBezTo>
                  <a:pt x="6325389" y="1034298"/>
                  <a:pt x="6351170" y="1052734"/>
                  <a:pt x="6374167" y="1074198"/>
                </a:cubicBezTo>
                <a:cubicBezTo>
                  <a:pt x="6395583" y="1094186"/>
                  <a:pt x="6415595" y="1115627"/>
                  <a:pt x="6436310" y="1136342"/>
                </a:cubicBezTo>
                <a:cubicBezTo>
                  <a:pt x="6442229" y="1142261"/>
                  <a:pt x="6447711" y="1148650"/>
                  <a:pt x="6454066" y="1154097"/>
                </a:cubicBezTo>
                <a:cubicBezTo>
                  <a:pt x="6474780" y="1171852"/>
                  <a:pt x="6496917" y="1188071"/>
                  <a:pt x="6516209" y="1207363"/>
                </a:cubicBezTo>
                <a:cubicBezTo>
                  <a:pt x="6541406" y="1232560"/>
                  <a:pt x="6564419" y="1259887"/>
                  <a:pt x="6587231" y="1287262"/>
                </a:cubicBezTo>
                <a:cubicBezTo>
                  <a:pt x="6594062" y="1295459"/>
                  <a:pt x="6598042" y="1305794"/>
                  <a:pt x="6604986" y="1313895"/>
                </a:cubicBezTo>
                <a:cubicBezTo>
                  <a:pt x="6615880" y="1326605"/>
                  <a:pt x="6629603" y="1336696"/>
                  <a:pt x="6640497" y="1349406"/>
                </a:cubicBezTo>
                <a:cubicBezTo>
                  <a:pt x="6647441" y="1357507"/>
                  <a:pt x="6650707" y="1368494"/>
                  <a:pt x="6658252" y="1376039"/>
                </a:cubicBezTo>
                <a:cubicBezTo>
                  <a:pt x="6668714" y="1386501"/>
                  <a:pt x="6682704" y="1392842"/>
                  <a:pt x="6693763" y="1402672"/>
                </a:cubicBezTo>
                <a:cubicBezTo>
                  <a:pt x="6762865" y="1464096"/>
                  <a:pt x="6709723" y="1432846"/>
                  <a:pt x="6773662" y="1464815"/>
                </a:cubicBezTo>
                <a:cubicBezTo>
                  <a:pt x="6828301" y="1546775"/>
                  <a:pt x="6758581" y="1445964"/>
                  <a:pt x="6809172" y="1509204"/>
                </a:cubicBezTo>
                <a:cubicBezTo>
                  <a:pt x="6829935" y="1535158"/>
                  <a:pt x="6824040" y="1541384"/>
                  <a:pt x="6853561" y="1562470"/>
                </a:cubicBezTo>
                <a:cubicBezTo>
                  <a:pt x="6864330" y="1570162"/>
                  <a:pt x="6878060" y="1572884"/>
                  <a:pt x="6889071" y="1580225"/>
                </a:cubicBezTo>
                <a:cubicBezTo>
                  <a:pt x="6922561" y="1602552"/>
                  <a:pt x="6953236" y="1628919"/>
                  <a:pt x="6986726" y="1651246"/>
                </a:cubicBezTo>
                <a:lnTo>
                  <a:pt x="7013359" y="1669002"/>
                </a:lnTo>
                <a:cubicBezTo>
                  <a:pt x="7057437" y="1735120"/>
                  <a:pt x="7000790" y="1653921"/>
                  <a:pt x="7057747" y="1722268"/>
                </a:cubicBezTo>
                <a:cubicBezTo>
                  <a:pt x="7064578" y="1730465"/>
                  <a:pt x="7069775" y="1739899"/>
                  <a:pt x="7075503" y="1748901"/>
                </a:cubicBezTo>
                <a:cubicBezTo>
                  <a:pt x="7090491" y="1772454"/>
                  <a:pt x="7107406" y="1794952"/>
                  <a:pt x="7119891" y="1819922"/>
                </a:cubicBezTo>
                <a:cubicBezTo>
                  <a:pt x="7128769" y="1837677"/>
                  <a:pt x="7138462" y="1855048"/>
                  <a:pt x="7146524" y="1873188"/>
                </a:cubicBezTo>
                <a:cubicBezTo>
                  <a:pt x="7150325" y="1881739"/>
                  <a:pt x="7150587" y="1891797"/>
                  <a:pt x="7155402" y="1899821"/>
                </a:cubicBezTo>
                <a:cubicBezTo>
                  <a:pt x="7159708" y="1906998"/>
                  <a:pt x="7167239" y="1911658"/>
                  <a:pt x="7173157" y="1917577"/>
                </a:cubicBezTo>
                <a:cubicBezTo>
                  <a:pt x="7176116" y="1926455"/>
                  <a:pt x="7177850" y="1935840"/>
                  <a:pt x="7182035" y="1944210"/>
                </a:cubicBezTo>
                <a:cubicBezTo>
                  <a:pt x="7199158" y="1978455"/>
                  <a:pt x="7212998" y="1994372"/>
                  <a:pt x="7235301" y="2024109"/>
                </a:cubicBezTo>
                <a:cubicBezTo>
                  <a:pt x="7257671" y="2113592"/>
                  <a:pt x="7227874" y="2011320"/>
                  <a:pt x="7261934" y="2086252"/>
                </a:cubicBezTo>
                <a:cubicBezTo>
                  <a:pt x="7272397" y="2109270"/>
                  <a:pt x="7277972" y="2134317"/>
                  <a:pt x="7288567" y="2157274"/>
                </a:cubicBezTo>
                <a:cubicBezTo>
                  <a:pt x="7295798" y="2172941"/>
                  <a:pt x="7307483" y="2186229"/>
                  <a:pt x="7315200" y="2201662"/>
                </a:cubicBezTo>
                <a:cubicBezTo>
                  <a:pt x="7319385" y="2210032"/>
                  <a:pt x="7319532" y="2220115"/>
                  <a:pt x="7324077" y="2228295"/>
                </a:cubicBezTo>
                <a:cubicBezTo>
                  <a:pt x="7355669" y="2285161"/>
                  <a:pt x="7355193" y="2270530"/>
                  <a:pt x="7386221" y="2317072"/>
                </a:cubicBezTo>
                <a:cubicBezTo>
                  <a:pt x="7430343" y="2383256"/>
                  <a:pt x="7392627" y="2341233"/>
                  <a:pt x="7439487" y="2388093"/>
                </a:cubicBezTo>
                <a:cubicBezTo>
                  <a:pt x="7442446" y="2399930"/>
                  <a:pt x="7443559" y="2412389"/>
                  <a:pt x="7448365" y="2423604"/>
                </a:cubicBezTo>
                <a:cubicBezTo>
                  <a:pt x="7452568" y="2433411"/>
                  <a:pt x="7462982" y="2440039"/>
                  <a:pt x="7466120" y="2450237"/>
                </a:cubicBezTo>
                <a:cubicBezTo>
                  <a:pt x="7474995" y="2479081"/>
                  <a:pt x="7474332" y="2510384"/>
                  <a:pt x="7483875" y="2539013"/>
                </a:cubicBezTo>
                <a:cubicBezTo>
                  <a:pt x="7486834" y="2547891"/>
                  <a:pt x="7490649" y="2556528"/>
                  <a:pt x="7492753" y="2565646"/>
                </a:cubicBezTo>
                <a:cubicBezTo>
                  <a:pt x="7499539" y="2595052"/>
                  <a:pt x="7503188" y="2625146"/>
                  <a:pt x="7510508" y="2654423"/>
                </a:cubicBezTo>
                <a:cubicBezTo>
                  <a:pt x="7516427" y="2678097"/>
                  <a:pt x="7523479" y="2701516"/>
                  <a:pt x="7528264" y="2725445"/>
                </a:cubicBezTo>
                <a:cubicBezTo>
                  <a:pt x="7533476" y="2751504"/>
                  <a:pt x="7535781" y="2772576"/>
                  <a:pt x="7546019" y="2796466"/>
                </a:cubicBezTo>
                <a:cubicBezTo>
                  <a:pt x="7551232" y="2808630"/>
                  <a:pt x="7557856" y="2820140"/>
                  <a:pt x="7563774" y="2831977"/>
                </a:cubicBezTo>
                <a:cubicBezTo>
                  <a:pt x="7569693" y="2861569"/>
                  <a:pt x="7571987" y="2892123"/>
                  <a:pt x="7581530" y="2920753"/>
                </a:cubicBezTo>
                <a:cubicBezTo>
                  <a:pt x="7585469" y="2932570"/>
                  <a:pt x="7604228" y="2985184"/>
                  <a:pt x="7599285" y="2991775"/>
                </a:cubicBezTo>
                <a:cubicBezTo>
                  <a:pt x="7591964" y="3001536"/>
                  <a:pt x="7575611" y="2985856"/>
                  <a:pt x="7563774" y="2982897"/>
                </a:cubicBezTo>
                <a:cubicBezTo>
                  <a:pt x="7475512" y="2894635"/>
                  <a:pt x="7623620" y="3037128"/>
                  <a:pt x="7483875" y="2929631"/>
                </a:cubicBezTo>
                <a:cubicBezTo>
                  <a:pt x="7460655" y="2911770"/>
                  <a:pt x="7444237" y="2886241"/>
                  <a:pt x="7421732" y="2867487"/>
                </a:cubicBezTo>
                <a:cubicBezTo>
                  <a:pt x="7403977" y="2852691"/>
                  <a:pt x="7385403" y="2838826"/>
                  <a:pt x="7368466" y="2823099"/>
                </a:cubicBezTo>
                <a:cubicBezTo>
                  <a:pt x="7343932" y="2800318"/>
                  <a:pt x="7312417" y="2782023"/>
                  <a:pt x="7297444" y="2752078"/>
                </a:cubicBezTo>
                <a:cubicBezTo>
                  <a:pt x="7265196" y="2687583"/>
                  <a:pt x="7284848" y="2712849"/>
                  <a:pt x="7244178" y="2672179"/>
                </a:cubicBezTo>
                <a:cubicBezTo>
                  <a:pt x="7238260" y="2660342"/>
                  <a:pt x="7231636" y="2648832"/>
                  <a:pt x="7226423" y="2636668"/>
                </a:cubicBezTo>
                <a:cubicBezTo>
                  <a:pt x="7222737" y="2628067"/>
                  <a:pt x="7208187" y="2610035"/>
                  <a:pt x="7217545" y="2610035"/>
                </a:cubicBezTo>
                <a:cubicBezTo>
                  <a:pt x="7228215" y="2610035"/>
                  <a:pt x="7228275" y="2628638"/>
                  <a:pt x="7235301" y="2636668"/>
                </a:cubicBezTo>
                <a:cubicBezTo>
                  <a:pt x="7249080" y="2652415"/>
                  <a:pt x="7264264" y="2666917"/>
                  <a:pt x="7279689" y="2681056"/>
                </a:cubicBezTo>
                <a:cubicBezTo>
                  <a:pt x="7299801" y="2699492"/>
                  <a:pt x="7321721" y="2715886"/>
                  <a:pt x="7341833" y="2734322"/>
                </a:cubicBezTo>
                <a:cubicBezTo>
                  <a:pt x="7357258" y="2748462"/>
                  <a:pt x="7370026" y="2765461"/>
                  <a:pt x="7386221" y="2778711"/>
                </a:cubicBezTo>
                <a:cubicBezTo>
                  <a:pt x="7402737" y="2792224"/>
                  <a:pt x="7422416" y="2801418"/>
                  <a:pt x="7439487" y="2814221"/>
                </a:cubicBezTo>
                <a:cubicBezTo>
                  <a:pt x="7555582" y="2901292"/>
                  <a:pt x="7410732" y="2793680"/>
                  <a:pt x="7501631" y="2858610"/>
                </a:cubicBezTo>
                <a:cubicBezTo>
                  <a:pt x="7511019" y="2865316"/>
                  <a:pt x="7549822" y="2896022"/>
                  <a:pt x="7563774" y="2902998"/>
                </a:cubicBezTo>
                <a:cubicBezTo>
                  <a:pt x="7572144" y="2907183"/>
                  <a:pt x="7581529" y="2908917"/>
                  <a:pt x="7590407" y="2911876"/>
                </a:cubicBezTo>
                <a:cubicBezTo>
                  <a:pt x="7595208" y="2916677"/>
                  <a:pt x="7627331" y="2951119"/>
                  <a:pt x="7634796" y="2947386"/>
                </a:cubicBezTo>
                <a:cubicBezTo>
                  <a:pt x="7645709" y="2941930"/>
                  <a:pt x="7640714" y="2923713"/>
                  <a:pt x="7643673" y="2911876"/>
                </a:cubicBezTo>
                <a:cubicBezTo>
                  <a:pt x="7646632" y="2882284"/>
                  <a:pt x="7648862" y="2852609"/>
                  <a:pt x="7652551" y="2823099"/>
                </a:cubicBezTo>
                <a:cubicBezTo>
                  <a:pt x="7654784" y="2805238"/>
                  <a:pt x="7659974" y="2787774"/>
                  <a:pt x="7661429" y="2769833"/>
                </a:cubicBezTo>
                <a:cubicBezTo>
                  <a:pt x="7694817" y="2358042"/>
                  <a:pt x="7664123" y="2615110"/>
                  <a:pt x="7688062" y="2423604"/>
                </a:cubicBezTo>
                <a:cubicBezTo>
                  <a:pt x="7685103" y="2414726"/>
                  <a:pt x="7688262" y="2399241"/>
                  <a:pt x="7679184" y="2396971"/>
                </a:cubicBezTo>
                <a:cubicBezTo>
                  <a:pt x="7668833" y="2394383"/>
                  <a:pt x="7661815" y="2409433"/>
                  <a:pt x="7652551" y="2414726"/>
                </a:cubicBezTo>
                <a:cubicBezTo>
                  <a:pt x="7619245" y="2433757"/>
                  <a:pt x="7605196" y="2439518"/>
                  <a:pt x="7563774" y="2441359"/>
                </a:cubicBezTo>
                <a:cubicBezTo>
                  <a:pt x="7448440" y="2446485"/>
                  <a:pt x="7332955" y="2447278"/>
                  <a:pt x="7217545" y="2450237"/>
                </a:cubicBezTo>
                <a:cubicBezTo>
                  <a:pt x="7196831" y="2453196"/>
                  <a:pt x="7175989" y="2455371"/>
                  <a:pt x="7155402" y="2459114"/>
                </a:cubicBezTo>
                <a:cubicBezTo>
                  <a:pt x="7143397" y="2461297"/>
                  <a:pt x="7125348" y="2457079"/>
                  <a:pt x="7119891" y="2467992"/>
                </a:cubicBezTo>
                <a:cubicBezTo>
                  <a:pt x="7107921" y="2491932"/>
                  <a:pt x="7136621" y="2521682"/>
                  <a:pt x="7146524" y="2539013"/>
                </a:cubicBezTo>
                <a:cubicBezTo>
                  <a:pt x="7153090" y="2550503"/>
                  <a:pt x="7159066" y="2562360"/>
                  <a:pt x="7164279" y="2574524"/>
                </a:cubicBezTo>
                <a:cubicBezTo>
                  <a:pt x="7167965" y="2583125"/>
                  <a:pt x="7167966" y="2593371"/>
                  <a:pt x="7173157" y="2601157"/>
                </a:cubicBezTo>
                <a:cubicBezTo>
                  <a:pt x="7235786" y="2695100"/>
                  <a:pt x="7177670" y="2583552"/>
                  <a:pt x="7208668" y="2645545"/>
                </a:cubicBezTo>
              </a:path>
            </a:pathLst>
          </a:custGeom>
          <a:noFill/>
          <a:ln w="730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8F16961-DA7B-46E5-83C6-6D10F1B22724}"/>
              </a:ext>
            </a:extLst>
          </p:cNvPr>
          <p:cNvSpPr txBox="1"/>
          <p:nvPr/>
        </p:nvSpPr>
        <p:spPr>
          <a:xfrm>
            <a:off x="0" y="327071"/>
            <a:ext cx="2824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solidFill>
                  <a:schemeClr val="bg1"/>
                </a:solidFill>
              </a:rPr>
              <a:t>Output</a:t>
            </a:r>
          </a:p>
        </p:txBody>
      </p:sp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87F31168-EB00-4B2D-BE30-43646DE915B1}"/>
              </a:ext>
            </a:extLst>
          </p:cNvPr>
          <p:cNvSpPr/>
          <p:nvPr/>
        </p:nvSpPr>
        <p:spPr>
          <a:xfrm>
            <a:off x="2199436" y="3467521"/>
            <a:ext cx="7805847" cy="90789"/>
          </a:xfrm>
          <a:custGeom>
            <a:avLst/>
            <a:gdLst>
              <a:gd name="connsiteX0" fmla="*/ 0 w 6038850"/>
              <a:gd name="connsiteY0" fmla="*/ 28575 h 123825"/>
              <a:gd name="connsiteX1" fmla="*/ 323850 w 6038850"/>
              <a:gd name="connsiteY1" fmla="*/ 19050 h 123825"/>
              <a:gd name="connsiteX2" fmla="*/ 371475 w 6038850"/>
              <a:gd name="connsiteY2" fmla="*/ 9525 h 123825"/>
              <a:gd name="connsiteX3" fmla="*/ 1885950 w 6038850"/>
              <a:gd name="connsiteY3" fmla="*/ 19050 h 123825"/>
              <a:gd name="connsiteX4" fmla="*/ 1924050 w 6038850"/>
              <a:gd name="connsiteY4" fmla="*/ 28575 h 123825"/>
              <a:gd name="connsiteX5" fmla="*/ 2019300 w 6038850"/>
              <a:gd name="connsiteY5" fmla="*/ 38100 h 123825"/>
              <a:gd name="connsiteX6" fmla="*/ 2076450 w 6038850"/>
              <a:gd name="connsiteY6" fmla="*/ 57150 h 123825"/>
              <a:gd name="connsiteX7" fmla="*/ 2200275 w 6038850"/>
              <a:gd name="connsiteY7" fmla="*/ 85725 h 123825"/>
              <a:gd name="connsiteX8" fmla="*/ 2466975 w 6038850"/>
              <a:gd name="connsiteY8" fmla="*/ 76200 h 123825"/>
              <a:gd name="connsiteX9" fmla="*/ 2505075 w 6038850"/>
              <a:gd name="connsiteY9" fmla="*/ 66675 h 123825"/>
              <a:gd name="connsiteX10" fmla="*/ 2590800 w 6038850"/>
              <a:gd name="connsiteY10" fmla="*/ 38100 h 123825"/>
              <a:gd name="connsiteX11" fmla="*/ 2619375 w 6038850"/>
              <a:gd name="connsiteY11" fmla="*/ 28575 h 123825"/>
              <a:gd name="connsiteX12" fmla="*/ 2676525 w 6038850"/>
              <a:gd name="connsiteY12" fmla="*/ 19050 h 123825"/>
              <a:gd name="connsiteX13" fmla="*/ 2714625 w 6038850"/>
              <a:gd name="connsiteY13" fmla="*/ 9525 h 123825"/>
              <a:gd name="connsiteX14" fmla="*/ 2800350 w 6038850"/>
              <a:gd name="connsiteY14" fmla="*/ 0 h 123825"/>
              <a:gd name="connsiteX15" fmla="*/ 3248025 w 6038850"/>
              <a:gd name="connsiteY15" fmla="*/ 9525 h 123825"/>
              <a:gd name="connsiteX16" fmla="*/ 3457575 w 6038850"/>
              <a:gd name="connsiteY16" fmla="*/ 28575 h 123825"/>
              <a:gd name="connsiteX17" fmla="*/ 3962400 w 6038850"/>
              <a:gd name="connsiteY17" fmla="*/ 19050 h 123825"/>
              <a:gd name="connsiteX18" fmla="*/ 4429125 w 6038850"/>
              <a:gd name="connsiteY18" fmla="*/ 28575 h 123825"/>
              <a:gd name="connsiteX19" fmla="*/ 4486275 w 6038850"/>
              <a:gd name="connsiteY19" fmla="*/ 38100 h 123825"/>
              <a:gd name="connsiteX20" fmla="*/ 4829175 w 6038850"/>
              <a:gd name="connsiteY20" fmla="*/ 47625 h 123825"/>
              <a:gd name="connsiteX21" fmla="*/ 5010150 w 6038850"/>
              <a:gd name="connsiteY21" fmla="*/ 57150 h 123825"/>
              <a:gd name="connsiteX22" fmla="*/ 5067300 w 6038850"/>
              <a:gd name="connsiteY22" fmla="*/ 66675 h 123825"/>
              <a:gd name="connsiteX23" fmla="*/ 5153025 w 6038850"/>
              <a:gd name="connsiteY23" fmla="*/ 76200 h 123825"/>
              <a:gd name="connsiteX24" fmla="*/ 5181600 w 6038850"/>
              <a:gd name="connsiteY24" fmla="*/ 85725 h 123825"/>
              <a:gd name="connsiteX25" fmla="*/ 5257800 w 6038850"/>
              <a:gd name="connsiteY25" fmla="*/ 104775 h 123825"/>
              <a:gd name="connsiteX26" fmla="*/ 5353050 w 6038850"/>
              <a:gd name="connsiteY26" fmla="*/ 123825 h 123825"/>
              <a:gd name="connsiteX27" fmla="*/ 5667375 w 6038850"/>
              <a:gd name="connsiteY27" fmla="*/ 114300 h 123825"/>
              <a:gd name="connsiteX28" fmla="*/ 5715000 w 6038850"/>
              <a:gd name="connsiteY28" fmla="*/ 104775 h 123825"/>
              <a:gd name="connsiteX29" fmla="*/ 5772150 w 6038850"/>
              <a:gd name="connsiteY29" fmla="*/ 95250 h 123825"/>
              <a:gd name="connsiteX30" fmla="*/ 5972175 w 6038850"/>
              <a:gd name="connsiteY30" fmla="*/ 85725 h 123825"/>
              <a:gd name="connsiteX31" fmla="*/ 6000750 w 6038850"/>
              <a:gd name="connsiteY31" fmla="*/ 76200 h 123825"/>
              <a:gd name="connsiteX32" fmla="*/ 6038850 w 6038850"/>
              <a:gd name="connsiteY32" fmla="*/ 476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38850" h="123825">
                <a:moveTo>
                  <a:pt x="0" y="28575"/>
                </a:moveTo>
                <a:cubicBezTo>
                  <a:pt x="107950" y="25400"/>
                  <a:pt x="215995" y="24581"/>
                  <a:pt x="323850" y="19050"/>
                </a:cubicBezTo>
                <a:cubicBezTo>
                  <a:pt x="340018" y="18221"/>
                  <a:pt x="355286" y="9525"/>
                  <a:pt x="371475" y="9525"/>
                </a:cubicBezTo>
                <a:lnTo>
                  <a:pt x="1885950" y="19050"/>
                </a:lnTo>
                <a:cubicBezTo>
                  <a:pt x="1898650" y="22225"/>
                  <a:pt x="1911091" y="26724"/>
                  <a:pt x="1924050" y="28575"/>
                </a:cubicBezTo>
                <a:cubicBezTo>
                  <a:pt x="1955638" y="33088"/>
                  <a:pt x="1987938" y="32220"/>
                  <a:pt x="2019300" y="38100"/>
                </a:cubicBezTo>
                <a:cubicBezTo>
                  <a:pt x="2039037" y="41801"/>
                  <a:pt x="2056969" y="52280"/>
                  <a:pt x="2076450" y="57150"/>
                </a:cubicBezTo>
                <a:cubicBezTo>
                  <a:pt x="2244602" y="99188"/>
                  <a:pt x="2121430" y="59443"/>
                  <a:pt x="2200275" y="85725"/>
                </a:cubicBezTo>
                <a:cubicBezTo>
                  <a:pt x="2289175" y="82550"/>
                  <a:pt x="2378192" y="81749"/>
                  <a:pt x="2466975" y="76200"/>
                </a:cubicBezTo>
                <a:cubicBezTo>
                  <a:pt x="2480040" y="75383"/>
                  <a:pt x="2492536" y="70437"/>
                  <a:pt x="2505075" y="66675"/>
                </a:cubicBezTo>
                <a:lnTo>
                  <a:pt x="2590800" y="38100"/>
                </a:lnTo>
                <a:cubicBezTo>
                  <a:pt x="2600325" y="34925"/>
                  <a:pt x="2609471" y="30226"/>
                  <a:pt x="2619375" y="28575"/>
                </a:cubicBezTo>
                <a:cubicBezTo>
                  <a:pt x="2638425" y="25400"/>
                  <a:pt x="2657587" y="22838"/>
                  <a:pt x="2676525" y="19050"/>
                </a:cubicBezTo>
                <a:cubicBezTo>
                  <a:pt x="2689362" y="16483"/>
                  <a:pt x="2701686" y="11516"/>
                  <a:pt x="2714625" y="9525"/>
                </a:cubicBezTo>
                <a:cubicBezTo>
                  <a:pt x="2743042" y="5153"/>
                  <a:pt x="2771775" y="3175"/>
                  <a:pt x="2800350" y="0"/>
                </a:cubicBezTo>
                <a:lnTo>
                  <a:pt x="3248025" y="9525"/>
                </a:lnTo>
                <a:cubicBezTo>
                  <a:pt x="3315054" y="11759"/>
                  <a:pt x="3390061" y="21073"/>
                  <a:pt x="3457575" y="28575"/>
                </a:cubicBezTo>
                <a:lnTo>
                  <a:pt x="3962400" y="19050"/>
                </a:lnTo>
                <a:cubicBezTo>
                  <a:pt x="4118007" y="19050"/>
                  <a:pt x="4273620" y="22920"/>
                  <a:pt x="4429125" y="28575"/>
                </a:cubicBezTo>
                <a:cubicBezTo>
                  <a:pt x="4448425" y="29277"/>
                  <a:pt x="4466984" y="37181"/>
                  <a:pt x="4486275" y="38100"/>
                </a:cubicBezTo>
                <a:cubicBezTo>
                  <a:pt x="4600490" y="43539"/>
                  <a:pt x="4714906" y="43470"/>
                  <a:pt x="4829175" y="47625"/>
                </a:cubicBezTo>
                <a:cubicBezTo>
                  <a:pt x="4889544" y="49820"/>
                  <a:pt x="4949825" y="53975"/>
                  <a:pt x="5010150" y="57150"/>
                </a:cubicBezTo>
                <a:cubicBezTo>
                  <a:pt x="5029200" y="60325"/>
                  <a:pt x="5048157" y="64123"/>
                  <a:pt x="5067300" y="66675"/>
                </a:cubicBezTo>
                <a:cubicBezTo>
                  <a:pt x="5095799" y="70475"/>
                  <a:pt x="5124665" y="71473"/>
                  <a:pt x="5153025" y="76200"/>
                </a:cubicBezTo>
                <a:cubicBezTo>
                  <a:pt x="5162929" y="77851"/>
                  <a:pt x="5171914" y="83083"/>
                  <a:pt x="5181600" y="85725"/>
                </a:cubicBezTo>
                <a:cubicBezTo>
                  <a:pt x="5206859" y="92614"/>
                  <a:pt x="5231975" y="100471"/>
                  <a:pt x="5257800" y="104775"/>
                </a:cubicBezTo>
                <a:cubicBezTo>
                  <a:pt x="5327863" y="116452"/>
                  <a:pt x="5296214" y="109616"/>
                  <a:pt x="5353050" y="123825"/>
                </a:cubicBezTo>
                <a:cubicBezTo>
                  <a:pt x="5457825" y="120650"/>
                  <a:pt x="5562697" y="119809"/>
                  <a:pt x="5667375" y="114300"/>
                </a:cubicBezTo>
                <a:cubicBezTo>
                  <a:pt x="5683542" y="113449"/>
                  <a:pt x="5699072" y="107671"/>
                  <a:pt x="5715000" y="104775"/>
                </a:cubicBezTo>
                <a:cubicBezTo>
                  <a:pt x="5734001" y="101320"/>
                  <a:pt x="5752890" y="96677"/>
                  <a:pt x="5772150" y="95250"/>
                </a:cubicBezTo>
                <a:cubicBezTo>
                  <a:pt x="5838718" y="90319"/>
                  <a:pt x="5905500" y="88900"/>
                  <a:pt x="5972175" y="85725"/>
                </a:cubicBezTo>
                <a:cubicBezTo>
                  <a:pt x="5981700" y="82550"/>
                  <a:pt x="5991770" y="80690"/>
                  <a:pt x="6000750" y="76200"/>
                </a:cubicBezTo>
                <a:cubicBezTo>
                  <a:pt x="6022291" y="65430"/>
                  <a:pt x="6025455" y="61020"/>
                  <a:pt x="6038850" y="47625"/>
                </a:cubicBezTo>
              </a:path>
            </a:pathLst>
          </a:custGeom>
          <a:noFill/>
          <a:ln w="139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7" name="Afbeelding 26" descr="Afbeelding met tekening&#10;&#10;Automatisch gegenereerde beschrijving">
            <a:extLst>
              <a:ext uri="{FF2B5EF4-FFF2-40B4-BE49-F238E27FC236}">
                <a16:creationId xmlns:a16="http://schemas.microsoft.com/office/drawing/2014/main" id="{8D1A73D2-9D22-4652-8D61-9AAFEC046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4280469" y="3377464"/>
            <a:ext cx="1405140" cy="1755702"/>
          </a:xfrm>
          <a:prstGeom prst="rect">
            <a:avLst/>
          </a:prstGeom>
        </p:spPr>
      </p:pic>
      <p:pic>
        <p:nvPicPr>
          <p:cNvPr id="28" name="Afbeelding 27" descr="Afbeelding met tekening&#10;&#10;Automatisch gegenereerde beschrijving">
            <a:extLst>
              <a:ext uri="{FF2B5EF4-FFF2-40B4-BE49-F238E27FC236}">
                <a16:creationId xmlns:a16="http://schemas.microsoft.com/office/drawing/2014/main" id="{4B88B75F-85B1-4D40-959A-DC1685DB2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6949260" y="3356243"/>
            <a:ext cx="1405140" cy="1755702"/>
          </a:xfrm>
          <a:prstGeom prst="rect">
            <a:avLst/>
          </a:prstGeom>
        </p:spPr>
      </p:pic>
      <p:pic>
        <p:nvPicPr>
          <p:cNvPr id="29" name="Afbeelding 28" descr="Afbeelding met tekening&#10;&#10;Automatisch gegenereerde beschrijving">
            <a:extLst>
              <a:ext uri="{FF2B5EF4-FFF2-40B4-BE49-F238E27FC236}">
                <a16:creationId xmlns:a16="http://schemas.microsoft.com/office/drawing/2014/main" id="{B4F05F32-BF73-4D77-B9AD-DF06922B8B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5682730" y="3356243"/>
            <a:ext cx="1405140" cy="1755702"/>
          </a:xfrm>
          <a:prstGeom prst="rect">
            <a:avLst/>
          </a:prstGeom>
        </p:spPr>
      </p:pic>
      <p:pic>
        <p:nvPicPr>
          <p:cNvPr id="1026" name="Picture 2" descr="Amsterdammer minder trots op eigen stad | MarketingTribune B2B">
            <a:extLst>
              <a:ext uri="{FF2B5EF4-FFF2-40B4-BE49-F238E27FC236}">
                <a16:creationId xmlns:a16="http://schemas.microsoft.com/office/drawing/2014/main" id="{0D5629DC-037F-4E54-AACC-A62D6E21E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249" y="2578231"/>
            <a:ext cx="3065766" cy="17244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verijssel steekt 3,75 miljoen euro in leefbaarheid platteland - RTV Oost">
            <a:extLst>
              <a:ext uri="{FF2B5EF4-FFF2-40B4-BE49-F238E27FC236}">
                <a16:creationId xmlns:a16="http://schemas.microsoft.com/office/drawing/2014/main" id="{B1AD8FCE-17E7-44AB-97EE-467A4139F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3" y="2578231"/>
            <a:ext cx="3065766" cy="17239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plant, gras&#10;&#10;Automatisch gegenereerde beschrijving">
            <a:extLst>
              <a:ext uri="{FF2B5EF4-FFF2-40B4-BE49-F238E27FC236}">
                <a16:creationId xmlns:a16="http://schemas.microsoft.com/office/drawing/2014/main" id="{DC0E75A2-E0DB-40DC-9014-6CF72DCAE4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231" l="74541" r="89064">
                        <a14:foregroundMark x1="85652" y1="44923" x2="85652" y2="44923"/>
                        <a14:foregroundMark x1="88364" y1="33231" x2="88364" y2="33231"/>
                        <a14:foregroundMark x1="80665" y1="95615" x2="80665" y2="95615"/>
                        <a14:foregroundMark x1="81627" y1="69846" x2="81627" y2="69846"/>
                        <a14:foregroundMark x1="78040" y1="96231" x2="78040" y2="96231"/>
                        <a14:foregroundMark x1="79965" y1="21231" x2="79965" y2="21231"/>
                      </a14:backgroundRemoval>
                    </a14:imgEffect>
                  </a14:imgLayer>
                </a14:imgProps>
              </a:ext>
            </a:extLst>
          </a:blip>
          <a:srcRect l="72884" r="9034"/>
          <a:stretch/>
        </p:blipFill>
        <p:spPr>
          <a:xfrm>
            <a:off x="780121" y="1683949"/>
            <a:ext cx="329058" cy="2069831"/>
          </a:xfrm>
          <a:prstGeom prst="rect">
            <a:avLst/>
          </a:prstGeom>
        </p:spPr>
      </p:pic>
      <p:pic>
        <p:nvPicPr>
          <p:cNvPr id="8" name="Afbeelding 7" descr="Afbeelding met plant, gras&#10;&#10;Automatisch gegenereerde beschrijving">
            <a:extLst>
              <a:ext uri="{FF2B5EF4-FFF2-40B4-BE49-F238E27FC236}">
                <a16:creationId xmlns:a16="http://schemas.microsoft.com/office/drawing/2014/main" id="{37F17702-7FDB-43D2-823A-357BB58B27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231" l="74541" r="89064">
                        <a14:foregroundMark x1="85652" y1="44923" x2="85652" y2="44923"/>
                        <a14:foregroundMark x1="88364" y1="33231" x2="88364" y2="33231"/>
                        <a14:foregroundMark x1="80665" y1="95615" x2="80665" y2="95615"/>
                        <a14:foregroundMark x1="81627" y1="69846" x2="81627" y2="69846"/>
                        <a14:foregroundMark x1="78040" y1="96231" x2="78040" y2="96231"/>
                        <a14:foregroundMark x1="79965" y1="21231" x2="79965" y2="21231"/>
                      </a14:backgroundRemoval>
                    </a14:imgEffect>
                  </a14:imgLayer>
                </a14:imgProps>
              </a:ext>
            </a:extLst>
          </a:blip>
          <a:srcRect l="72884" r="9034"/>
          <a:stretch/>
        </p:blipFill>
        <p:spPr>
          <a:xfrm>
            <a:off x="425524" y="1548102"/>
            <a:ext cx="329058" cy="2069831"/>
          </a:xfrm>
          <a:prstGeom prst="rect">
            <a:avLst/>
          </a:prstGeom>
        </p:spPr>
      </p:pic>
      <p:pic>
        <p:nvPicPr>
          <p:cNvPr id="9" name="Afbeelding 8" descr="Afbeelding met plant, gras&#10;&#10;Automatisch gegenereerde beschrijving">
            <a:extLst>
              <a:ext uri="{FF2B5EF4-FFF2-40B4-BE49-F238E27FC236}">
                <a16:creationId xmlns:a16="http://schemas.microsoft.com/office/drawing/2014/main" id="{9664E9F6-704D-453C-8EE8-4F5364B303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231" l="74541" r="89064">
                        <a14:foregroundMark x1="85652" y1="44923" x2="85652" y2="44923"/>
                        <a14:foregroundMark x1="88364" y1="33231" x2="88364" y2="33231"/>
                        <a14:foregroundMark x1="80665" y1="95615" x2="80665" y2="95615"/>
                        <a14:foregroundMark x1="81627" y1="69846" x2="81627" y2="69846"/>
                        <a14:foregroundMark x1="78040" y1="96231" x2="78040" y2="96231"/>
                        <a14:foregroundMark x1="79965" y1="21231" x2="79965" y2="21231"/>
                      </a14:backgroundRemoval>
                    </a14:imgEffect>
                  </a14:imgLayer>
                </a14:imgProps>
              </a:ext>
            </a:extLst>
          </a:blip>
          <a:srcRect l="72884" r="9034"/>
          <a:stretch/>
        </p:blipFill>
        <p:spPr>
          <a:xfrm>
            <a:off x="1134801" y="1576977"/>
            <a:ext cx="329058" cy="2069831"/>
          </a:xfrm>
          <a:prstGeom prst="rect">
            <a:avLst/>
          </a:prstGeom>
        </p:spPr>
      </p:pic>
      <p:pic>
        <p:nvPicPr>
          <p:cNvPr id="10" name="Afbeelding 9" descr="Afbeelding met plant, gras&#10;&#10;Automatisch gegenereerde beschrijving">
            <a:extLst>
              <a:ext uri="{FF2B5EF4-FFF2-40B4-BE49-F238E27FC236}">
                <a16:creationId xmlns:a16="http://schemas.microsoft.com/office/drawing/2014/main" id="{07BDE2F0-19A1-4883-9CB8-81460621A9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231" l="74541" r="89064">
                        <a14:foregroundMark x1="85652" y1="44923" x2="85652" y2="44923"/>
                        <a14:foregroundMark x1="88364" y1="33231" x2="88364" y2="33231"/>
                        <a14:foregroundMark x1="80665" y1="95615" x2="80665" y2="95615"/>
                        <a14:foregroundMark x1="81627" y1="69846" x2="81627" y2="69846"/>
                        <a14:foregroundMark x1="78040" y1="96231" x2="78040" y2="96231"/>
                        <a14:foregroundMark x1="79965" y1="21231" x2="79965" y2="21231"/>
                      </a14:backgroundRemoval>
                    </a14:imgEffect>
                  </a14:imgLayer>
                </a14:imgProps>
              </a:ext>
            </a:extLst>
          </a:blip>
          <a:srcRect l="72884" r="9034"/>
          <a:stretch/>
        </p:blipFill>
        <p:spPr>
          <a:xfrm>
            <a:off x="58719" y="1695065"/>
            <a:ext cx="329058" cy="2069831"/>
          </a:xfrm>
          <a:prstGeom prst="rect">
            <a:avLst/>
          </a:prstGeom>
        </p:spPr>
      </p:pic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303C301F-9EAA-42CB-BC49-9255F382558E}"/>
              </a:ext>
            </a:extLst>
          </p:cNvPr>
          <p:cNvSpPr/>
          <p:nvPr/>
        </p:nvSpPr>
        <p:spPr>
          <a:xfrm>
            <a:off x="1685731" y="4481502"/>
            <a:ext cx="584975" cy="2162175"/>
          </a:xfrm>
          <a:custGeom>
            <a:avLst/>
            <a:gdLst>
              <a:gd name="connsiteX0" fmla="*/ 247650 w 584975"/>
              <a:gd name="connsiteY0" fmla="*/ 2162175 h 2162175"/>
              <a:gd name="connsiteX1" fmla="*/ 209550 w 584975"/>
              <a:gd name="connsiteY1" fmla="*/ 1819275 h 2162175"/>
              <a:gd name="connsiteX2" fmla="*/ 190500 w 584975"/>
              <a:gd name="connsiteY2" fmla="*/ 1714500 h 2162175"/>
              <a:gd name="connsiteX3" fmla="*/ 180975 w 584975"/>
              <a:gd name="connsiteY3" fmla="*/ 1609725 h 2162175"/>
              <a:gd name="connsiteX4" fmla="*/ 200025 w 584975"/>
              <a:gd name="connsiteY4" fmla="*/ 1076325 h 2162175"/>
              <a:gd name="connsiteX5" fmla="*/ 209550 w 584975"/>
              <a:gd name="connsiteY5" fmla="*/ 1028700 h 2162175"/>
              <a:gd name="connsiteX6" fmla="*/ 228600 w 584975"/>
              <a:gd name="connsiteY6" fmla="*/ 752475 h 2162175"/>
              <a:gd name="connsiteX7" fmla="*/ 219075 w 584975"/>
              <a:gd name="connsiteY7" fmla="*/ 28575 h 2162175"/>
              <a:gd name="connsiteX8" fmla="*/ 190500 w 584975"/>
              <a:gd name="connsiteY8" fmla="*/ 66675 h 2162175"/>
              <a:gd name="connsiteX9" fmla="*/ 171450 w 584975"/>
              <a:gd name="connsiteY9" fmla="*/ 114300 h 2162175"/>
              <a:gd name="connsiteX10" fmla="*/ 152400 w 584975"/>
              <a:gd name="connsiteY10" fmla="*/ 152400 h 2162175"/>
              <a:gd name="connsiteX11" fmla="*/ 133350 w 584975"/>
              <a:gd name="connsiteY11" fmla="*/ 180975 h 2162175"/>
              <a:gd name="connsiteX12" fmla="*/ 114300 w 584975"/>
              <a:gd name="connsiteY12" fmla="*/ 228600 h 2162175"/>
              <a:gd name="connsiteX13" fmla="*/ 76200 w 584975"/>
              <a:gd name="connsiteY13" fmla="*/ 295275 h 2162175"/>
              <a:gd name="connsiteX14" fmla="*/ 57150 w 584975"/>
              <a:gd name="connsiteY14" fmla="*/ 352425 h 2162175"/>
              <a:gd name="connsiteX15" fmla="*/ 47625 w 584975"/>
              <a:gd name="connsiteY15" fmla="*/ 381000 h 2162175"/>
              <a:gd name="connsiteX16" fmla="*/ 38100 w 584975"/>
              <a:gd name="connsiteY16" fmla="*/ 409575 h 2162175"/>
              <a:gd name="connsiteX17" fmla="*/ 28575 w 584975"/>
              <a:gd name="connsiteY17" fmla="*/ 438150 h 2162175"/>
              <a:gd name="connsiteX18" fmla="*/ 0 w 584975"/>
              <a:gd name="connsiteY18" fmla="*/ 600075 h 2162175"/>
              <a:gd name="connsiteX19" fmla="*/ 28575 w 584975"/>
              <a:gd name="connsiteY19" fmla="*/ 647700 h 2162175"/>
              <a:gd name="connsiteX20" fmla="*/ 85725 w 584975"/>
              <a:gd name="connsiteY20" fmla="*/ 638175 h 2162175"/>
              <a:gd name="connsiteX21" fmla="*/ 161925 w 584975"/>
              <a:gd name="connsiteY21" fmla="*/ 628650 h 2162175"/>
              <a:gd name="connsiteX22" fmla="*/ 200025 w 584975"/>
              <a:gd name="connsiteY22" fmla="*/ 619125 h 2162175"/>
              <a:gd name="connsiteX23" fmla="*/ 266700 w 584975"/>
              <a:gd name="connsiteY23" fmla="*/ 600075 h 2162175"/>
              <a:gd name="connsiteX24" fmla="*/ 352425 w 584975"/>
              <a:gd name="connsiteY24" fmla="*/ 590550 h 2162175"/>
              <a:gd name="connsiteX25" fmla="*/ 390525 w 584975"/>
              <a:gd name="connsiteY25" fmla="*/ 581025 h 2162175"/>
              <a:gd name="connsiteX26" fmla="*/ 581025 w 584975"/>
              <a:gd name="connsiteY26" fmla="*/ 571500 h 2162175"/>
              <a:gd name="connsiteX27" fmla="*/ 561975 w 584975"/>
              <a:gd name="connsiteY27" fmla="*/ 533400 h 2162175"/>
              <a:gd name="connsiteX28" fmla="*/ 542925 w 584975"/>
              <a:gd name="connsiteY28" fmla="*/ 504825 h 2162175"/>
              <a:gd name="connsiteX29" fmla="*/ 514350 w 584975"/>
              <a:gd name="connsiteY29" fmla="*/ 447675 h 2162175"/>
              <a:gd name="connsiteX30" fmla="*/ 504825 w 584975"/>
              <a:gd name="connsiteY30" fmla="*/ 409575 h 2162175"/>
              <a:gd name="connsiteX31" fmla="*/ 457200 w 584975"/>
              <a:gd name="connsiteY31" fmla="*/ 323850 h 2162175"/>
              <a:gd name="connsiteX32" fmla="*/ 438150 w 584975"/>
              <a:gd name="connsiteY32" fmla="*/ 266700 h 2162175"/>
              <a:gd name="connsiteX33" fmla="*/ 428625 w 584975"/>
              <a:gd name="connsiteY33" fmla="*/ 238125 h 2162175"/>
              <a:gd name="connsiteX34" fmla="*/ 390525 w 584975"/>
              <a:gd name="connsiteY34" fmla="*/ 171450 h 2162175"/>
              <a:gd name="connsiteX35" fmla="*/ 381000 w 584975"/>
              <a:gd name="connsiteY35" fmla="*/ 133350 h 2162175"/>
              <a:gd name="connsiteX36" fmla="*/ 352425 w 584975"/>
              <a:gd name="connsiteY36" fmla="*/ 114300 h 2162175"/>
              <a:gd name="connsiteX37" fmla="*/ 276225 w 584975"/>
              <a:gd name="connsiteY37" fmla="*/ 19050 h 2162175"/>
              <a:gd name="connsiteX38" fmla="*/ 247650 w 584975"/>
              <a:gd name="connsiteY38" fmla="*/ 0 h 2162175"/>
              <a:gd name="connsiteX39" fmla="*/ 228600 w 584975"/>
              <a:gd name="connsiteY39" fmla="*/ 19050 h 216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84975" h="2162175">
                <a:moveTo>
                  <a:pt x="247650" y="2162175"/>
                </a:moveTo>
                <a:cubicBezTo>
                  <a:pt x="234950" y="2047875"/>
                  <a:pt x="223145" y="1933472"/>
                  <a:pt x="209550" y="1819275"/>
                </a:cubicBezTo>
                <a:cubicBezTo>
                  <a:pt x="205966" y="1789167"/>
                  <a:pt x="196602" y="1745008"/>
                  <a:pt x="190500" y="1714500"/>
                </a:cubicBezTo>
                <a:cubicBezTo>
                  <a:pt x="187325" y="1679575"/>
                  <a:pt x="180975" y="1644794"/>
                  <a:pt x="180975" y="1609725"/>
                </a:cubicBezTo>
                <a:cubicBezTo>
                  <a:pt x="180975" y="1398998"/>
                  <a:pt x="169934" y="1256870"/>
                  <a:pt x="200025" y="1076325"/>
                </a:cubicBezTo>
                <a:cubicBezTo>
                  <a:pt x="202687" y="1060356"/>
                  <a:pt x="206375" y="1044575"/>
                  <a:pt x="209550" y="1028700"/>
                </a:cubicBezTo>
                <a:cubicBezTo>
                  <a:pt x="215242" y="960391"/>
                  <a:pt x="228600" y="811325"/>
                  <a:pt x="228600" y="752475"/>
                </a:cubicBezTo>
                <a:cubicBezTo>
                  <a:pt x="228600" y="511154"/>
                  <a:pt x="222250" y="269875"/>
                  <a:pt x="219075" y="28575"/>
                </a:cubicBezTo>
                <a:cubicBezTo>
                  <a:pt x="209550" y="41275"/>
                  <a:pt x="198210" y="52798"/>
                  <a:pt x="190500" y="66675"/>
                </a:cubicBezTo>
                <a:cubicBezTo>
                  <a:pt x="182197" y="81621"/>
                  <a:pt x="178394" y="98676"/>
                  <a:pt x="171450" y="114300"/>
                </a:cubicBezTo>
                <a:cubicBezTo>
                  <a:pt x="165683" y="127275"/>
                  <a:pt x="159445" y="140072"/>
                  <a:pt x="152400" y="152400"/>
                </a:cubicBezTo>
                <a:cubicBezTo>
                  <a:pt x="146720" y="162339"/>
                  <a:pt x="138470" y="170736"/>
                  <a:pt x="133350" y="180975"/>
                </a:cubicBezTo>
                <a:cubicBezTo>
                  <a:pt x="125704" y="196268"/>
                  <a:pt x="121946" y="213307"/>
                  <a:pt x="114300" y="228600"/>
                </a:cubicBezTo>
                <a:cubicBezTo>
                  <a:pt x="79934" y="297333"/>
                  <a:pt x="109598" y="211780"/>
                  <a:pt x="76200" y="295275"/>
                </a:cubicBezTo>
                <a:cubicBezTo>
                  <a:pt x="68742" y="313919"/>
                  <a:pt x="63500" y="333375"/>
                  <a:pt x="57150" y="352425"/>
                </a:cubicBezTo>
                <a:lnTo>
                  <a:pt x="47625" y="381000"/>
                </a:lnTo>
                <a:lnTo>
                  <a:pt x="38100" y="409575"/>
                </a:lnTo>
                <a:lnTo>
                  <a:pt x="28575" y="438150"/>
                </a:lnTo>
                <a:cubicBezTo>
                  <a:pt x="8105" y="581439"/>
                  <a:pt x="23724" y="528903"/>
                  <a:pt x="0" y="600075"/>
                </a:cubicBezTo>
                <a:cubicBezTo>
                  <a:pt x="9525" y="615950"/>
                  <a:pt x="11657" y="640181"/>
                  <a:pt x="28575" y="647700"/>
                </a:cubicBezTo>
                <a:cubicBezTo>
                  <a:pt x="46223" y="655544"/>
                  <a:pt x="66606" y="640906"/>
                  <a:pt x="85725" y="638175"/>
                </a:cubicBezTo>
                <a:cubicBezTo>
                  <a:pt x="111065" y="634555"/>
                  <a:pt x="136676" y="632858"/>
                  <a:pt x="161925" y="628650"/>
                </a:cubicBezTo>
                <a:cubicBezTo>
                  <a:pt x="174838" y="626498"/>
                  <a:pt x="187438" y="622721"/>
                  <a:pt x="200025" y="619125"/>
                </a:cubicBezTo>
                <a:cubicBezTo>
                  <a:pt x="229068" y="610827"/>
                  <a:pt x="234442" y="605038"/>
                  <a:pt x="266700" y="600075"/>
                </a:cubicBezTo>
                <a:cubicBezTo>
                  <a:pt x="295117" y="595703"/>
                  <a:pt x="323850" y="593725"/>
                  <a:pt x="352425" y="590550"/>
                </a:cubicBezTo>
                <a:cubicBezTo>
                  <a:pt x="365125" y="587375"/>
                  <a:pt x="377479" y="582112"/>
                  <a:pt x="390525" y="581025"/>
                </a:cubicBezTo>
                <a:cubicBezTo>
                  <a:pt x="453885" y="575745"/>
                  <a:pt x="519765" y="588517"/>
                  <a:pt x="581025" y="571500"/>
                </a:cubicBezTo>
                <a:cubicBezTo>
                  <a:pt x="594706" y="567700"/>
                  <a:pt x="569020" y="545728"/>
                  <a:pt x="561975" y="533400"/>
                </a:cubicBezTo>
                <a:cubicBezTo>
                  <a:pt x="556295" y="523461"/>
                  <a:pt x="548045" y="515064"/>
                  <a:pt x="542925" y="504825"/>
                </a:cubicBezTo>
                <a:cubicBezTo>
                  <a:pt x="503490" y="425955"/>
                  <a:pt x="568945" y="529567"/>
                  <a:pt x="514350" y="447675"/>
                </a:cubicBezTo>
                <a:cubicBezTo>
                  <a:pt x="511175" y="434975"/>
                  <a:pt x="510142" y="421538"/>
                  <a:pt x="504825" y="409575"/>
                </a:cubicBezTo>
                <a:cubicBezTo>
                  <a:pt x="456490" y="300822"/>
                  <a:pt x="494082" y="416054"/>
                  <a:pt x="457200" y="323850"/>
                </a:cubicBezTo>
                <a:cubicBezTo>
                  <a:pt x="449742" y="305206"/>
                  <a:pt x="444500" y="285750"/>
                  <a:pt x="438150" y="266700"/>
                </a:cubicBezTo>
                <a:cubicBezTo>
                  <a:pt x="434975" y="257175"/>
                  <a:pt x="433115" y="247105"/>
                  <a:pt x="428625" y="238125"/>
                </a:cubicBezTo>
                <a:cubicBezTo>
                  <a:pt x="404455" y="189786"/>
                  <a:pt x="417451" y="211839"/>
                  <a:pt x="390525" y="171450"/>
                </a:cubicBezTo>
                <a:cubicBezTo>
                  <a:pt x="387350" y="158750"/>
                  <a:pt x="388262" y="144242"/>
                  <a:pt x="381000" y="133350"/>
                </a:cubicBezTo>
                <a:cubicBezTo>
                  <a:pt x="374650" y="123825"/>
                  <a:pt x="359754" y="123094"/>
                  <a:pt x="352425" y="114300"/>
                </a:cubicBezTo>
                <a:cubicBezTo>
                  <a:pt x="296812" y="47564"/>
                  <a:pt x="389929" y="94852"/>
                  <a:pt x="276225" y="19050"/>
                </a:cubicBezTo>
                <a:cubicBezTo>
                  <a:pt x="266700" y="12700"/>
                  <a:pt x="259098" y="0"/>
                  <a:pt x="247650" y="0"/>
                </a:cubicBezTo>
                <a:cubicBezTo>
                  <a:pt x="238670" y="0"/>
                  <a:pt x="234950" y="12700"/>
                  <a:pt x="228600" y="1905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Afbeelding 31" descr="Afbeelding met kamer, tekening&#10;&#10;Automatisch gegenereerde beschrijving">
            <a:extLst>
              <a:ext uri="{FF2B5EF4-FFF2-40B4-BE49-F238E27FC236}">
                <a16:creationId xmlns:a16="http://schemas.microsoft.com/office/drawing/2014/main" id="{5D8B30FA-D216-48A8-9E58-CE08CF188E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38" b="93817" l="9839" r="89624">
                        <a14:foregroundMark x1="88193" y1="73987" x2="88193" y2="73987"/>
                        <a14:foregroundMark x1="65295" y1="84648" x2="65295" y2="84648"/>
                        <a14:foregroundMark x1="65832" y1="93817" x2="65832" y2="93817"/>
                        <a14:foregroundMark x1="55814" y1="11940" x2="55814" y2="11940"/>
                        <a14:foregroundMark x1="44902" y1="12793" x2="44902" y2="12793"/>
                        <a14:foregroundMark x1="57961" y1="17058" x2="57961" y2="17058"/>
                        <a14:foregroundMark x1="49374" y1="13859" x2="49374" y2="13859"/>
                        <a14:foregroundMark x1="45081" y1="8742" x2="45081" y2="8742"/>
                        <a14:foregroundMark x1="53309" y1="10021" x2="53309" y2="10021"/>
                        <a14:foregroundMark x1="28980" y1="13433" x2="28980" y2="13433"/>
                        <a14:foregroundMark x1="28444" y1="13859" x2="27370" y2="14499"/>
                        <a14:foregroundMark x1="22182" y1="15139" x2="22182" y2="15139"/>
                        <a14:foregroundMark x1="20751" y1="15139" x2="20751" y2="15139"/>
                        <a14:foregroundMark x1="26297" y1="12793" x2="26297" y2="12793"/>
                        <a14:foregroundMark x1="18605" y1="15778" x2="18605" y2="15778"/>
                        <a14:foregroundMark x1="51342" y1="3838" x2="51342" y2="3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8769" y="5114140"/>
            <a:ext cx="1330728" cy="1107169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1E3C5A4B-6056-476C-AEA9-55AE233F1B5E}"/>
              </a:ext>
            </a:extLst>
          </p:cNvPr>
          <p:cNvSpPr txBox="1"/>
          <p:nvPr/>
        </p:nvSpPr>
        <p:spPr>
          <a:xfrm>
            <a:off x="2169628" y="6163646"/>
            <a:ext cx="1172440" cy="338554"/>
          </a:xfrm>
          <a:prstGeom prst="rect">
            <a:avLst/>
          </a:prstGeom>
          <a:solidFill>
            <a:srgbClr val="83889F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/>
              <a:t>Kunstmest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FAE68E5C-5435-4C5F-BACA-C79A21C3317D}"/>
              </a:ext>
            </a:extLst>
          </p:cNvPr>
          <p:cNvSpPr txBox="1"/>
          <p:nvPr/>
        </p:nvSpPr>
        <p:spPr>
          <a:xfrm>
            <a:off x="3402927" y="5991153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(excl. B en BD)</a:t>
            </a:r>
          </a:p>
        </p:txBody>
      </p: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FD4B8A17-BC0F-4E22-8E74-871A9ED3CAA6}"/>
              </a:ext>
            </a:extLst>
          </p:cNvPr>
          <p:cNvCxnSpPr>
            <a:cxnSpLocks/>
          </p:cNvCxnSpPr>
          <p:nvPr/>
        </p:nvCxnSpPr>
        <p:spPr>
          <a:xfrm flipH="1" flipV="1">
            <a:off x="3439497" y="3411381"/>
            <a:ext cx="4912492" cy="34919"/>
          </a:xfrm>
          <a:prstGeom prst="straightConnector1">
            <a:avLst/>
          </a:prstGeom>
          <a:ln w="698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Afbeelding 35">
            <a:extLst>
              <a:ext uri="{FF2B5EF4-FFF2-40B4-BE49-F238E27FC236}">
                <a16:creationId xmlns:a16="http://schemas.microsoft.com/office/drawing/2014/main" id="{75793A55-438A-43D2-B60F-B1CFD8B43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658" t="14178" r="26044" b="45932"/>
          <a:stretch/>
        </p:blipFill>
        <p:spPr>
          <a:xfrm>
            <a:off x="4428613" y="338921"/>
            <a:ext cx="2934259" cy="13355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8507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 descr="Afbeelding met lucht, buiten, natuur, zonsondergang&#10;&#10;Automatisch gegenereerde beschrijving">
            <a:extLst>
              <a:ext uri="{FF2B5EF4-FFF2-40B4-BE49-F238E27FC236}">
                <a16:creationId xmlns:a16="http://schemas.microsoft.com/office/drawing/2014/main" id="{BED17FE0-5539-4951-ACD0-FF4F3525A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" t="9578"/>
          <a:stretch/>
        </p:blipFill>
        <p:spPr>
          <a:xfrm>
            <a:off x="0" y="0"/>
            <a:ext cx="12247483" cy="625756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72F1F9F-0A77-4DD0-8D82-BCECB6F7B5BF}"/>
              </a:ext>
            </a:extLst>
          </p:cNvPr>
          <p:cNvSpPr txBox="1"/>
          <p:nvPr/>
        </p:nvSpPr>
        <p:spPr>
          <a:xfrm>
            <a:off x="8899246" y="5447739"/>
            <a:ext cx="2824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solidFill>
                  <a:schemeClr val="bg1"/>
                </a:solidFill>
              </a:rPr>
              <a:t>Input</a:t>
            </a:r>
          </a:p>
        </p:txBody>
      </p:sp>
      <p:pic>
        <p:nvPicPr>
          <p:cNvPr id="11" name="Afbeelding 10" descr="Afbeelding met tekening&#10;&#10;Automatisch gegenereerde beschrijving">
            <a:extLst>
              <a:ext uri="{FF2B5EF4-FFF2-40B4-BE49-F238E27FC236}">
                <a16:creationId xmlns:a16="http://schemas.microsoft.com/office/drawing/2014/main" id="{2616E5E3-B228-4385-969C-A6417F00D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242080" y="3825388"/>
            <a:ext cx="1405140" cy="1755702"/>
          </a:xfrm>
          <a:prstGeom prst="rect">
            <a:avLst/>
          </a:prstGeom>
        </p:spPr>
      </p:pic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553BA6EA-76EA-408C-9AD7-B2EBFA981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-244549" y="3789584"/>
            <a:ext cx="1405140" cy="1755702"/>
          </a:xfrm>
          <a:prstGeom prst="rect">
            <a:avLst/>
          </a:prstGeom>
        </p:spPr>
      </p:pic>
      <p:pic>
        <p:nvPicPr>
          <p:cNvPr id="13" name="Afbeelding 12" descr="Afbeelding met tekening&#10;&#10;Automatisch gegenereerde beschrijving">
            <a:extLst>
              <a:ext uri="{FF2B5EF4-FFF2-40B4-BE49-F238E27FC236}">
                <a16:creationId xmlns:a16="http://schemas.microsoft.com/office/drawing/2014/main" id="{454D2E9A-1B39-4024-A35B-A802ECADC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-274727" y="3486571"/>
            <a:ext cx="1405140" cy="1755702"/>
          </a:xfrm>
          <a:prstGeom prst="rect">
            <a:avLst/>
          </a:prstGeom>
        </p:spPr>
      </p:pic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E020DC0C-8A61-4B69-9B2B-87481AA0279D}"/>
              </a:ext>
            </a:extLst>
          </p:cNvPr>
          <p:cNvSpPr/>
          <p:nvPr/>
        </p:nvSpPr>
        <p:spPr>
          <a:xfrm>
            <a:off x="2564532" y="99528"/>
            <a:ext cx="7062936" cy="2372920"/>
          </a:xfrm>
          <a:custGeom>
            <a:avLst/>
            <a:gdLst>
              <a:gd name="connsiteX0" fmla="*/ 0 w 7688062"/>
              <a:gd name="connsiteY0" fmla="*/ 2610035 h 2994937"/>
              <a:gd name="connsiteX1" fmla="*/ 8877 w 7688062"/>
              <a:gd name="connsiteY1" fmla="*/ 2521258 h 2994937"/>
              <a:gd name="connsiteX2" fmla="*/ 26633 w 7688062"/>
              <a:gd name="connsiteY2" fmla="*/ 2467992 h 2994937"/>
              <a:gd name="connsiteX3" fmla="*/ 79899 w 7688062"/>
              <a:gd name="connsiteY3" fmla="*/ 2379215 h 2994937"/>
              <a:gd name="connsiteX4" fmla="*/ 88776 w 7688062"/>
              <a:gd name="connsiteY4" fmla="*/ 2343705 h 2994937"/>
              <a:gd name="connsiteX5" fmla="*/ 142042 w 7688062"/>
              <a:gd name="connsiteY5" fmla="*/ 2263806 h 2994937"/>
              <a:gd name="connsiteX6" fmla="*/ 150920 w 7688062"/>
              <a:gd name="connsiteY6" fmla="*/ 2237173 h 2994937"/>
              <a:gd name="connsiteX7" fmla="*/ 168675 w 7688062"/>
              <a:gd name="connsiteY7" fmla="*/ 2210540 h 2994937"/>
              <a:gd name="connsiteX8" fmla="*/ 195308 w 7688062"/>
              <a:gd name="connsiteY8" fmla="*/ 2166151 h 2994937"/>
              <a:gd name="connsiteX9" fmla="*/ 221941 w 7688062"/>
              <a:gd name="connsiteY9" fmla="*/ 2112885 h 2994937"/>
              <a:gd name="connsiteX10" fmla="*/ 239697 w 7688062"/>
              <a:gd name="connsiteY10" fmla="*/ 2095130 h 2994937"/>
              <a:gd name="connsiteX11" fmla="*/ 266330 w 7688062"/>
              <a:gd name="connsiteY11" fmla="*/ 2050742 h 2994937"/>
              <a:gd name="connsiteX12" fmla="*/ 301840 w 7688062"/>
              <a:gd name="connsiteY12" fmla="*/ 1961965 h 2994937"/>
              <a:gd name="connsiteX13" fmla="*/ 337351 w 7688062"/>
              <a:gd name="connsiteY13" fmla="*/ 1917577 h 2994937"/>
              <a:gd name="connsiteX14" fmla="*/ 372862 w 7688062"/>
              <a:gd name="connsiteY14" fmla="*/ 1846555 h 2994937"/>
              <a:gd name="connsiteX15" fmla="*/ 417250 w 7688062"/>
              <a:gd name="connsiteY15" fmla="*/ 1766656 h 2994937"/>
              <a:gd name="connsiteX16" fmla="*/ 443883 w 7688062"/>
              <a:gd name="connsiteY16" fmla="*/ 1722268 h 2994937"/>
              <a:gd name="connsiteX17" fmla="*/ 470516 w 7688062"/>
              <a:gd name="connsiteY17" fmla="*/ 1669002 h 2994937"/>
              <a:gd name="connsiteX18" fmla="*/ 514904 w 7688062"/>
              <a:gd name="connsiteY18" fmla="*/ 1615736 h 2994937"/>
              <a:gd name="connsiteX19" fmla="*/ 541537 w 7688062"/>
              <a:gd name="connsiteY19" fmla="*/ 1562470 h 2994937"/>
              <a:gd name="connsiteX20" fmla="*/ 630314 w 7688062"/>
              <a:gd name="connsiteY20" fmla="*/ 1438182 h 2994937"/>
              <a:gd name="connsiteX21" fmla="*/ 648070 w 7688062"/>
              <a:gd name="connsiteY21" fmla="*/ 1411549 h 2994937"/>
              <a:gd name="connsiteX22" fmla="*/ 674703 w 7688062"/>
              <a:gd name="connsiteY22" fmla="*/ 1384916 h 2994937"/>
              <a:gd name="connsiteX23" fmla="*/ 692458 w 7688062"/>
              <a:gd name="connsiteY23" fmla="*/ 1358283 h 2994937"/>
              <a:gd name="connsiteX24" fmla="*/ 719091 w 7688062"/>
              <a:gd name="connsiteY24" fmla="*/ 1331650 h 2994937"/>
              <a:gd name="connsiteX25" fmla="*/ 781235 w 7688062"/>
              <a:gd name="connsiteY25" fmla="*/ 1260629 h 2994937"/>
              <a:gd name="connsiteX26" fmla="*/ 816745 w 7688062"/>
              <a:gd name="connsiteY26" fmla="*/ 1233996 h 2994937"/>
              <a:gd name="connsiteX27" fmla="*/ 861134 w 7688062"/>
              <a:gd name="connsiteY27" fmla="*/ 1189608 h 2994937"/>
              <a:gd name="connsiteX28" fmla="*/ 887767 w 7688062"/>
              <a:gd name="connsiteY28" fmla="*/ 1171852 h 2994937"/>
              <a:gd name="connsiteX29" fmla="*/ 985421 w 7688062"/>
              <a:gd name="connsiteY29" fmla="*/ 1065320 h 2994937"/>
              <a:gd name="connsiteX30" fmla="*/ 1012054 w 7688062"/>
              <a:gd name="connsiteY30" fmla="*/ 1047565 h 2994937"/>
              <a:gd name="connsiteX31" fmla="*/ 1038687 w 7688062"/>
              <a:gd name="connsiteY31" fmla="*/ 1020932 h 2994937"/>
              <a:gd name="connsiteX32" fmla="*/ 1083075 w 7688062"/>
              <a:gd name="connsiteY32" fmla="*/ 985421 h 2994937"/>
              <a:gd name="connsiteX33" fmla="*/ 1109708 w 7688062"/>
              <a:gd name="connsiteY33" fmla="*/ 967666 h 2994937"/>
              <a:gd name="connsiteX34" fmla="*/ 1145219 w 7688062"/>
              <a:gd name="connsiteY34" fmla="*/ 932155 h 2994937"/>
              <a:gd name="connsiteX35" fmla="*/ 1225118 w 7688062"/>
              <a:gd name="connsiteY35" fmla="*/ 878889 h 2994937"/>
              <a:gd name="connsiteX36" fmla="*/ 1313895 w 7688062"/>
              <a:gd name="connsiteY36" fmla="*/ 816745 h 2994937"/>
              <a:gd name="connsiteX37" fmla="*/ 1411549 w 7688062"/>
              <a:gd name="connsiteY37" fmla="*/ 754602 h 2994937"/>
              <a:gd name="connsiteX38" fmla="*/ 1526959 w 7688062"/>
              <a:gd name="connsiteY38" fmla="*/ 701336 h 2994937"/>
              <a:gd name="connsiteX39" fmla="*/ 1615736 w 7688062"/>
              <a:gd name="connsiteY39" fmla="*/ 656947 h 2994937"/>
              <a:gd name="connsiteX40" fmla="*/ 1704512 w 7688062"/>
              <a:gd name="connsiteY40" fmla="*/ 639192 h 2994937"/>
              <a:gd name="connsiteX41" fmla="*/ 1802167 w 7688062"/>
              <a:gd name="connsiteY41" fmla="*/ 621437 h 2994937"/>
              <a:gd name="connsiteX42" fmla="*/ 1864310 w 7688062"/>
              <a:gd name="connsiteY42" fmla="*/ 514905 h 2994937"/>
              <a:gd name="connsiteX43" fmla="*/ 1882066 w 7688062"/>
              <a:gd name="connsiteY43" fmla="*/ 488272 h 2994937"/>
              <a:gd name="connsiteX44" fmla="*/ 1908699 w 7688062"/>
              <a:gd name="connsiteY44" fmla="*/ 479394 h 2994937"/>
              <a:gd name="connsiteX45" fmla="*/ 1997475 w 7688062"/>
              <a:gd name="connsiteY45" fmla="*/ 417250 h 2994937"/>
              <a:gd name="connsiteX46" fmla="*/ 2024108 w 7688062"/>
              <a:gd name="connsiteY46" fmla="*/ 408373 h 2994937"/>
              <a:gd name="connsiteX47" fmla="*/ 2059619 w 7688062"/>
              <a:gd name="connsiteY47" fmla="*/ 381740 h 2994937"/>
              <a:gd name="connsiteX48" fmla="*/ 2077374 w 7688062"/>
              <a:gd name="connsiteY48" fmla="*/ 363984 h 2994937"/>
              <a:gd name="connsiteX49" fmla="*/ 2104007 w 7688062"/>
              <a:gd name="connsiteY49" fmla="*/ 355107 h 2994937"/>
              <a:gd name="connsiteX50" fmla="*/ 2130640 w 7688062"/>
              <a:gd name="connsiteY50" fmla="*/ 337351 h 2994937"/>
              <a:gd name="connsiteX51" fmla="*/ 2183906 w 7688062"/>
              <a:gd name="connsiteY51" fmla="*/ 319596 h 2994937"/>
              <a:gd name="connsiteX52" fmla="*/ 2210539 w 7688062"/>
              <a:gd name="connsiteY52" fmla="*/ 301841 h 2994937"/>
              <a:gd name="connsiteX53" fmla="*/ 2263805 w 7688062"/>
              <a:gd name="connsiteY53" fmla="*/ 292963 h 2994937"/>
              <a:gd name="connsiteX54" fmla="*/ 2317071 w 7688062"/>
              <a:gd name="connsiteY54" fmla="*/ 275208 h 2994937"/>
              <a:gd name="connsiteX55" fmla="*/ 2352582 w 7688062"/>
              <a:gd name="connsiteY55" fmla="*/ 257452 h 2994937"/>
              <a:gd name="connsiteX56" fmla="*/ 2414726 w 7688062"/>
              <a:gd name="connsiteY56" fmla="*/ 248575 h 2994937"/>
              <a:gd name="connsiteX57" fmla="*/ 2441359 w 7688062"/>
              <a:gd name="connsiteY57" fmla="*/ 239697 h 2994937"/>
              <a:gd name="connsiteX58" fmla="*/ 2512380 w 7688062"/>
              <a:gd name="connsiteY58" fmla="*/ 213064 h 2994937"/>
              <a:gd name="connsiteX59" fmla="*/ 2547891 w 7688062"/>
              <a:gd name="connsiteY59" fmla="*/ 204186 h 2994937"/>
              <a:gd name="connsiteX60" fmla="*/ 2627790 w 7688062"/>
              <a:gd name="connsiteY60" fmla="*/ 177553 h 2994937"/>
              <a:gd name="connsiteX61" fmla="*/ 2663301 w 7688062"/>
              <a:gd name="connsiteY61" fmla="*/ 168676 h 2994937"/>
              <a:gd name="connsiteX62" fmla="*/ 2716567 w 7688062"/>
              <a:gd name="connsiteY62" fmla="*/ 150920 h 2994937"/>
              <a:gd name="connsiteX63" fmla="*/ 2743200 w 7688062"/>
              <a:gd name="connsiteY63" fmla="*/ 142043 h 2994937"/>
              <a:gd name="connsiteX64" fmla="*/ 2823099 w 7688062"/>
              <a:gd name="connsiteY64" fmla="*/ 133165 h 2994937"/>
              <a:gd name="connsiteX65" fmla="*/ 2920753 w 7688062"/>
              <a:gd name="connsiteY65" fmla="*/ 115410 h 2994937"/>
              <a:gd name="connsiteX66" fmla="*/ 2956264 w 7688062"/>
              <a:gd name="connsiteY66" fmla="*/ 106532 h 2994937"/>
              <a:gd name="connsiteX67" fmla="*/ 2982897 w 7688062"/>
              <a:gd name="connsiteY67" fmla="*/ 97654 h 2994937"/>
              <a:gd name="connsiteX68" fmla="*/ 3053918 w 7688062"/>
              <a:gd name="connsiteY68" fmla="*/ 88777 h 2994937"/>
              <a:gd name="connsiteX69" fmla="*/ 3089429 w 7688062"/>
              <a:gd name="connsiteY69" fmla="*/ 79899 h 2994937"/>
              <a:gd name="connsiteX70" fmla="*/ 3116062 w 7688062"/>
              <a:gd name="connsiteY70" fmla="*/ 71021 h 2994937"/>
              <a:gd name="connsiteX71" fmla="*/ 3160450 w 7688062"/>
              <a:gd name="connsiteY71" fmla="*/ 62144 h 2994937"/>
              <a:gd name="connsiteX72" fmla="*/ 3195961 w 7688062"/>
              <a:gd name="connsiteY72" fmla="*/ 53266 h 2994937"/>
              <a:gd name="connsiteX73" fmla="*/ 3275860 w 7688062"/>
              <a:gd name="connsiteY73" fmla="*/ 44388 h 2994937"/>
              <a:gd name="connsiteX74" fmla="*/ 3338004 w 7688062"/>
              <a:gd name="connsiteY74" fmla="*/ 26633 h 2994937"/>
              <a:gd name="connsiteX75" fmla="*/ 3497802 w 7688062"/>
              <a:gd name="connsiteY75" fmla="*/ 8878 h 2994937"/>
              <a:gd name="connsiteX76" fmla="*/ 3577701 w 7688062"/>
              <a:gd name="connsiteY76" fmla="*/ 0 h 2994937"/>
              <a:gd name="connsiteX77" fmla="*/ 4039339 w 7688062"/>
              <a:gd name="connsiteY77" fmla="*/ 8878 h 2994937"/>
              <a:gd name="connsiteX78" fmla="*/ 4092605 w 7688062"/>
              <a:gd name="connsiteY78" fmla="*/ 17755 h 2994937"/>
              <a:gd name="connsiteX79" fmla="*/ 4261281 w 7688062"/>
              <a:gd name="connsiteY79" fmla="*/ 26633 h 2994937"/>
              <a:gd name="connsiteX80" fmla="*/ 4332303 w 7688062"/>
              <a:gd name="connsiteY80" fmla="*/ 35511 h 2994937"/>
              <a:gd name="connsiteX81" fmla="*/ 4367813 w 7688062"/>
              <a:gd name="connsiteY81" fmla="*/ 53266 h 2994937"/>
              <a:gd name="connsiteX82" fmla="*/ 4403324 w 7688062"/>
              <a:gd name="connsiteY82" fmla="*/ 62144 h 2994937"/>
              <a:gd name="connsiteX83" fmla="*/ 4429957 w 7688062"/>
              <a:gd name="connsiteY83" fmla="*/ 71021 h 2994937"/>
              <a:gd name="connsiteX84" fmla="*/ 4474345 w 7688062"/>
              <a:gd name="connsiteY84" fmla="*/ 88777 h 2994937"/>
              <a:gd name="connsiteX85" fmla="*/ 4500978 w 7688062"/>
              <a:gd name="connsiteY85" fmla="*/ 97654 h 2994937"/>
              <a:gd name="connsiteX86" fmla="*/ 4536489 w 7688062"/>
              <a:gd name="connsiteY86" fmla="*/ 115410 h 2994937"/>
              <a:gd name="connsiteX87" fmla="*/ 4589755 w 7688062"/>
              <a:gd name="connsiteY87" fmla="*/ 133165 h 2994937"/>
              <a:gd name="connsiteX88" fmla="*/ 4687409 w 7688062"/>
              <a:gd name="connsiteY88" fmla="*/ 195309 h 2994937"/>
              <a:gd name="connsiteX89" fmla="*/ 4740675 w 7688062"/>
              <a:gd name="connsiteY89" fmla="*/ 213064 h 2994937"/>
              <a:gd name="connsiteX90" fmla="*/ 4793941 w 7688062"/>
              <a:gd name="connsiteY90" fmla="*/ 248575 h 2994937"/>
              <a:gd name="connsiteX91" fmla="*/ 4829452 w 7688062"/>
              <a:gd name="connsiteY91" fmla="*/ 266330 h 2994937"/>
              <a:gd name="connsiteX92" fmla="*/ 5024761 w 7688062"/>
              <a:gd name="connsiteY92" fmla="*/ 292963 h 2994937"/>
              <a:gd name="connsiteX93" fmla="*/ 5069149 w 7688062"/>
              <a:gd name="connsiteY93" fmla="*/ 301841 h 2994937"/>
              <a:gd name="connsiteX94" fmla="*/ 5122415 w 7688062"/>
              <a:gd name="connsiteY94" fmla="*/ 328474 h 2994937"/>
              <a:gd name="connsiteX95" fmla="*/ 5166804 w 7688062"/>
              <a:gd name="connsiteY95" fmla="*/ 337351 h 2994937"/>
              <a:gd name="connsiteX96" fmla="*/ 5220070 w 7688062"/>
              <a:gd name="connsiteY96" fmla="*/ 355107 h 2994937"/>
              <a:gd name="connsiteX97" fmla="*/ 5299969 w 7688062"/>
              <a:gd name="connsiteY97" fmla="*/ 381740 h 2994937"/>
              <a:gd name="connsiteX98" fmla="*/ 5326602 w 7688062"/>
              <a:gd name="connsiteY98" fmla="*/ 390617 h 2994937"/>
              <a:gd name="connsiteX99" fmla="*/ 5362112 w 7688062"/>
              <a:gd name="connsiteY99" fmla="*/ 399495 h 2994937"/>
              <a:gd name="connsiteX100" fmla="*/ 5397623 w 7688062"/>
              <a:gd name="connsiteY100" fmla="*/ 417250 h 2994937"/>
              <a:gd name="connsiteX101" fmla="*/ 5424256 w 7688062"/>
              <a:gd name="connsiteY101" fmla="*/ 435006 h 2994937"/>
              <a:gd name="connsiteX102" fmla="*/ 5459767 w 7688062"/>
              <a:gd name="connsiteY102" fmla="*/ 443883 h 2994937"/>
              <a:gd name="connsiteX103" fmla="*/ 5539666 w 7688062"/>
              <a:gd name="connsiteY103" fmla="*/ 497149 h 2994937"/>
              <a:gd name="connsiteX104" fmla="*/ 5566299 w 7688062"/>
              <a:gd name="connsiteY104" fmla="*/ 514905 h 2994937"/>
              <a:gd name="connsiteX105" fmla="*/ 5592932 w 7688062"/>
              <a:gd name="connsiteY105" fmla="*/ 523782 h 2994937"/>
              <a:gd name="connsiteX106" fmla="*/ 5726097 w 7688062"/>
              <a:gd name="connsiteY106" fmla="*/ 612559 h 2994937"/>
              <a:gd name="connsiteX107" fmla="*/ 5797118 w 7688062"/>
              <a:gd name="connsiteY107" fmla="*/ 656947 h 2994937"/>
              <a:gd name="connsiteX108" fmla="*/ 5841506 w 7688062"/>
              <a:gd name="connsiteY108" fmla="*/ 683580 h 2994937"/>
              <a:gd name="connsiteX109" fmla="*/ 5921405 w 7688062"/>
              <a:gd name="connsiteY109" fmla="*/ 719091 h 2994937"/>
              <a:gd name="connsiteX110" fmla="*/ 6027937 w 7688062"/>
              <a:gd name="connsiteY110" fmla="*/ 798990 h 2994937"/>
              <a:gd name="connsiteX111" fmla="*/ 6072326 w 7688062"/>
              <a:gd name="connsiteY111" fmla="*/ 825623 h 2994937"/>
              <a:gd name="connsiteX112" fmla="*/ 6125592 w 7688062"/>
              <a:gd name="connsiteY112" fmla="*/ 861134 h 2994937"/>
              <a:gd name="connsiteX113" fmla="*/ 6214369 w 7688062"/>
              <a:gd name="connsiteY113" fmla="*/ 914400 h 2994937"/>
              <a:gd name="connsiteX114" fmla="*/ 6267635 w 7688062"/>
              <a:gd name="connsiteY114" fmla="*/ 967666 h 2994937"/>
              <a:gd name="connsiteX115" fmla="*/ 6303145 w 7688062"/>
              <a:gd name="connsiteY115" fmla="*/ 1012054 h 2994937"/>
              <a:gd name="connsiteX116" fmla="*/ 6374167 w 7688062"/>
              <a:gd name="connsiteY116" fmla="*/ 1074198 h 2994937"/>
              <a:gd name="connsiteX117" fmla="*/ 6436310 w 7688062"/>
              <a:gd name="connsiteY117" fmla="*/ 1136342 h 2994937"/>
              <a:gd name="connsiteX118" fmla="*/ 6454066 w 7688062"/>
              <a:gd name="connsiteY118" fmla="*/ 1154097 h 2994937"/>
              <a:gd name="connsiteX119" fmla="*/ 6516209 w 7688062"/>
              <a:gd name="connsiteY119" fmla="*/ 1207363 h 2994937"/>
              <a:gd name="connsiteX120" fmla="*/ 6587231 w 7688062"/>
              <a:gd name="connsiteY120" fmla="*/ 1287262 h 2994937"/>
              <a:gd name="connsiteX121" fmla="*/ 6604986 w 7688062"/>
              <a:gd name="connsiteY121" fmla="*/ 1313895 h 2994937"/>
              <a:gd name="connsiteX122" fmla="*/ 6640497 w 7688062"/>
              <a:gd name="connsiteY122" fmla="*/ 1349406 h 2994937"/>
              <a:gd name="connsiteX123" fmla="*/ 6658252 w 7688062"/>
              <a:gd name="connsiteY123" fmla="*/ 1376039 h 2994937"/>
              <a:gd name="connsiteX124" fmla="*/ 6693763 w 7688062"/>
              <a:gd name="connsiteY124" fmla="*/ 1402672 h 2994937"/>
              <a:gd name="connsiteX125" fmla="*/ 6773662 w 7688062"/>
              <a:gd name="connsiteY125" fmla="*/ 1464815 h 2994937"/>
              <a:gd name="connsiteX126" fmla="*/ 6809172 w 7688062"/>
              <a:gd name="connsiteY126" fmla="*/ 1509204 h 2994937"/>
              <a:gd name="connsiteX127" fmla="*/ 6853561 w 7688062"/>
              <a:gd name="connsiteY127" fmla="*/ 1562470 h 2994937"/>
              <a:gd name="connsiteX128" fmla="*/ 6889071 w 7688062"/>
              <a:gd name="connsiteY128" fmla="*/ 1580225 h 2994937"/>
              <a:gd name="connsiteX129" fmla="*/ 6986726 w 7688062"/>
              <a:gd name="connsiteY129" fmla="*/ 1651246 h 2994937"/>
              <a:gd name="connsiteX130" fmla="*/ 7013359 w 7688062"/>
              <a:gd name="connsiteY130" fmla="*/ 1669002 h 2994937"/>
              <a:gd name="connsiteX131" fmla="*/ 7057747 w 7688062"/>
              <a:gd name="connsiteY131" fmla="*/ 1722268 h 2994937"/>
              <a:gd name="connsiteX132" fmla="*/ 7075503 w 7688062"/>
              <a:gd name="connsiteY132" fmla="*/ 1748901 h 2994937"/>
              <a:gd name="connsiteX133" fmla="*/ 7119891 w 7688062"/>
              <a:gd name="connsiteY133" fmla="*/ 1819922 h 2994937"/>
              <a:gd name="connsiteX134" fmla="*/ 7146524 w 7688062"/>
              <a:gd name="connsiteY134" fmla="*/ 1873188 h 2994937"/>
              <a:gd name="connsiteX135" fmla="*/ 7155402 w 7688062"/>
              <a:gd name="connsiteY135" fmla="*/ 1899821 h 2994937"/>
              <a:gd name="connsiteX136" fmla="*/ 7173157 w 7688062"/>
              <a:gd name="connsiteY136" fmla="*/ 1917577 h 2994937"/>
              <a:gd name="connsiteX137" fmla="*/ 7182035 w 7688062"/>
              <a:gd name="connsiteY137" fmla="*/ 1944210 h 2994937"/>
              <a:gd name="connsiteX138" fmla="*/ 7235301 w 7688062"/>
              <a:gd name="connsiteY138" fmla="*/ 2024109 h 2994937"/>
              <a:gd name="connsiteX139" fmla="*/ 7261934 w 7688062"/>
              <a:gd name="connsiteY139" fmla="*/ 2086252 h 2994937"/>
              <a:gd name="connsiteX140" fmla="*/ 7288567 w 7688062"/>
              <a:gd name="connsiteY140" fmla="*/ 2157274 h 2994937"/>
              <a:gd name="connsiteX141" fmla="*/ 7315200 w 7688062"/>
              <a:gd name="connsiteY141" fmla="*/ 2201662 h 2994937"/>
              <a:gd name="connsiteX142" fmla="*/ 7324077 w 7688062"/>
              <a:gd name="connsiteY142" fmla="*/ 2228295 h 2994937"/>
              <a:gd name="connsiteX143" fmla="*/ 7386221 w 7688062"/>
              <a:gd name="connsiteY143" fmla="*/ 2317072 h 2994937"/>
              <a:gd name="connsiteX144" fmla="*/ 7439487 w 7688062"/>
              <a:gd name="connsiteY144" fmla="*/ 2388093 h 2994937"/>
              <a:gd name="connsiteX145" fmla="*/ 7448365 w 7688062"/>
              <a:gd name="connsiteY145" fmla="*/ 2423604 h 2994937"/>
              <a:gd name="connsiteX146" fmla="*/ 7466120 w 7688062"/>
              <a:gd name="connsiteY146" fmla="*/ 2450237 h 2994937"/>
              <a:gd name="connsiteX147" fmla="*/ 7483875 w 7688062"/>
              <a:gd name="connsiteY147" fmla="*/ 2539013 h 2994937"/>
              <a:gd name="connsiteX148" fmla="*/ 7492753 w 7688062"/>
              <a:gd name="connsiteY148" fmla="*/ 2565646 h 2994937"/>
              <a:gd name="connsiteX149" fmla="*/ 7510508 w 7688062"/>
              <a:gd name="connsiteY149" fmla="*/ 2654423 h 2994937"/>
              <a:gd name="connsiteX150" fmla="*/ 7528264 w 7688062"/>
              <a:gd name="connsiteY150" fmla="*/ 2725445 h 2994937"/>
              <a:gd name="connsiteX151" fmla="*/ 7546019 w 7688062"/>
              <a:gd name="connsiteY151" fmla="*/ 2796466 h 2994937"/>
              <a:gd name="connsiteX152" fmla="*/ 7563774 w 7688062"/>
              <a:gd name="connsiteY152" fmla="*/ 2831977 h 2994937"/>
              <a:gd name="connsiteX153" fmla="*/ 7581530 w 7688062"/>
              <a:gd name="connsiteY153" fmla="*/ 2920753 h 2994937"/>
              <a:gd name="connsiteX154" fmla="*/ 7599285 w 7688062"/>
              <a:gd name="connsiteY154" fmla="*/ 2991775 h 2994937"/>
              <a:gd name="connsiteX155" fmla="*/ 7563774 w 7688062"/>
              <a:gd name="connsiteY155" fmla="*/ 2982897 h 2994937"/>
              <a:gd name="connsiteX156" fmla="*/ 7483875 w 7688062"/>
              <a:gd name="connsiteY156" fmla="*/ 2929631 h 2994937"/>
              <a:gd name="connsiteX157" fmla="*/ 7421732 w 7688062"/>
              <a:gd name="connsiteY157" fmla="*/ 2867487 h 2994937"/>
              <a:gd name="connsiteX158" fmla="*/ 7368466 w 7688062"/>
              <a:gd name="connsiteY158" fmla="*/ 2823099 h 2994937"/>
              <a:gd name="connsiteX159" fmla="*/ 7297444 w 7688062"/>
              <a:gd name="connsiteY159" fmla="*/ 2752078 h 2994937"/>
              <a:gd name="connsiteX160" fmla="*/ 7244178 w 7688062"/>
              <a:gd name="connsiteY160" fmla="*/ 2672179 h 2994937"/>
              <a:gd name="connsiteX161" fmla="*/ 7226423 w 7688062"/>
              <a:gd name="connsiteY161" fmla="*/ 2636668 h 2994937"/>
              <a:gd name="connsiteX162" fmla="*/ 7217545 w 7688062"/>
              <a:gd name="connsiteY162" fmla="*/ 2610035 h 2994937"/>
              <a:gd name="connsiteX163" fmla="*/ 7235301 w 7688062"/>
              <a:gd name="connsiteY163" fmla="*/ 2636668 h 2994937"/>
              <a:gd name="connsiteX164" fmla="*/ 7279689 w 7688062"/>
              <a:gd name="connsiteY164" fmla="*/ 2681056 h 2994937"/>
              <a:gd name="connsiteX165" fmla="*/ 7341833 w 7688062"/>
              <a:gd name="connsiteY165" fmla="*/ 2734322 h 2994937"/>
              <a:gd name="connsiteX166" fmla="*/ 7386221 w 7688062"/>
              <a:gd name="connsiteY166" fmla="*/ 2778711 h 2994937"/>
              <a:gd name="connsiteX167" fmla="*/ 7439487 w 7688062"/>
              <a:gd name="connsiteY167" fmla="*/ 2814221 h 2994937"/>
              <a:gd name="connsiteX168" fmla="*/ 7501631 w 7688062"/>
              <a:gd name="connsiteY168" fmla="*/ 2858610 h 2994937"/>
              <a:gd name="connsiteX169" fmla="*/ 7563774 w 7688062"/>
              <a:gd name="connsiteY169" fmla="*/ 2902998 h 2994937"/>
              <a:gd name="connsiteX170" fmla="*/ 7590407 w 7688062"/>
              <a:gd name="connsiteY170" fmla="*/ 2911876 h 2994937"/>
              <a:gd name="connsiteX171" fmla="*/ 7634796 w 7688062"/>
              <a:gd name="connsiteY171" fmla="*/ 2947386 h 2994937"/>
              <a:gd name="connsiteX172" fmla="*/ 7643673 w 7688062"/>
              <a:gd name="connsiteY172" fmla="*/ 2911876 h 2994937"/>
              <a:gd name="connsiteX173" fmla="*/ 7652551 w 7688062"/>
              <a:gd name="connsiteY173" fmla="*/ 2823099 h 2994937"/>
              <a:gd name="connsiteX174" fmla="*/ 7661429 w 7688062"/>
              <a:gd name="connsiteY174" fmla="*/ 2769833 h 2994937"/>
              <a:gd name="connsiteX175" fmla="*/ 7688062 w 7688062"/>
              <a:gd name="connsiteY175" fmla="*/ 2423604 h 2994937"/>
              <a:gd name="connsiteX176" fmla="*/ 7679184 w 7688062"/>
              <a:gd name="connsiteY176" fmla="*/ 2396971 h 2994937"/>
              <a:gd name="connsiteX177" fmla="*/ 7652551 w 7688062"/>
              <a:gd name="connsiteY177" fmla="*/ 2414726 h 2994937"/>
              <a:gd name="connsiteX178" fmla="*/ 7563774 w 7688062"/>
              <a:gd name="connsiteY178" fmla="*/ 2441359 h 2994937"/>
              <a:gd name="connsiteX179" fmla="*/ 7217545 w 7688062"/>
              <a:gd name="connsiteY179" fmla="*/ 2450237 h 2994937"/>
              <a:gd name="connsiteX180" fmla="*/ 7155402 w 7688062"/>
              <a:gd name="connsiteY180" fmla="*/ 2459114 h 2994937"/>
              <a:gd name="connsiteX181" fmla="*/ 7119891 w 7688062"/>
              <a:gd name="connsiteY181" fmla="*/ 2467992 h 2994937"/>
              <a:gd name="connsiteX182" fmla="*/ 7146524 w 7688062"/>
              <a:gd name="connsiteY182" fmla="*/ 2539013 h 2994937"/>
              <a:gd name="connsiteX183" fmla="*/ 7164279 w 7688062"/>
              <a:gd name="connsiteY183" fmla="*/ 2574524 h 2994937"/>
              <a:gd name="connsiteX184" fmla="*/ 7173157 w 7688062"/>
              <a:gd name="connsiteY184" fmla="*/ 2601157 h 2994937"/>
              <a:gd name="connsiteX185" fmla="*/ 7208668 w 7688062"/>
              <a:gd name="connsiteY185" fmla="*/ 2645545 h 299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7688062" h="2994937">
                <a:moveTo>
                  <a:pt x="0" y="2610035"/>
                </a:moveTo>
                <a:cubicBezTo>
                  <a:pt x="2959" y="2580443"/>
                  <a:pt x="3396" y="2550489"/>
                  <a:pt x="8877" y="2521258"/>
                </a:cubicBezTo>
                <a:cubicBezTo>
                  <a:pt x="12326" y="2502863"/>
                  <a:pt x="18263" y="2484732"/>
                  <a:pt x="26633" y="2467992"/>
                </a:cubicBezTo>
                <a:cubicBezTo>
                  <a:pt x="65886" y="2389484"/>
                  <a:pt x="43427" y="2415687"/>
                  <a:pt x="79899" y="2379215"/>
                </a:cubicBezTo>
                <a:cubicBezTo>
                  <a:pt x="82858" y="2367378"/>
                  <a:pt x="84492" y="2355129"/>
                  <a:pt x="88776" y="2343705"/>
                </a:cubicBezTo>
                <a:cubicBezTo>
                  <a:pt x="102661" y="2306677"/>
                  <a:pt x="115939" y="2296435"/>
                  <a:pt x="142042" y="2263806"/>
                </a:cubicBezTo>
                <a:cubicBezTo>
                  <a:pt x="145001" y="2254928"/>
                  <a:pt x="146735" y="2245543"/>
                  <a:pt x="150920" y="2237173"/>
                </a:cubicBezTo>
                <a:cubicBezTo>
                  <a:pt x="155692" y="2227630"/>
                  <a:pt x="163020" y="2219588"/>
                  <a:pt x="168675" y="2210540"/>
                </a:cubicBezTo>
                <a:cubicBezTo>
                  <a:pt x="177820" y="2195907"/>
                  <a:pt x="187591" y="2181585"/>
                  <a:pt x="195308" y="2166151"/>
                </a:cubicBezTo>
                <a:cubicBezTo>
                  <a:pt x="217185" y="2122398"/>
                  <a:pt x="188022" y="2155283"/>
                  <a:pt x="221941" y="2112885"/>
                </a:cubicBezTo>
                <a:cubicBezTo>
                  <a:pt x="227170" y="2106349"/>
                  <a:pt x="234832" y="2101941"/>
                  <a:pt x="239697" y="2095130"/>
                </a:cubicBezTo>
                <a:cubicBezTo>
                  <a:pt x="249726" y="2081089"/>
                  <a:pt x="259190" y="2066450"/>
                  <a:pt x="266330" y="2050742"/>
                </a:cubicBezTo>
                <a:cubicBezTo>
                  <a:pt x="286952" y="2005373"/>
                  <a:pt x="276647" y="1999754"/>
                  <a:pt x="301840" y="1961965"/>
                </a:cubicBezTo>
                <a:cubicBezTo>
                  <a:pt x="347524" y="1893440"/>
                  <a:pt x="288970" y="2006276"/>
                  <a:pt x="337351" y="1917577"/>
                </a:cubicBezTo>
                <a:cubicBezTo>
                  <a:pt x="350025" y="1894341"/>
                  <a:pt x="358180" y="1868578"/>
                  <a:pt x="372862" y="1846555"/>
                </a:cubicBezTo>
                <a:cubicBezTo>
                  <a:pt x="410069" y="1790743"/>
                  <a:pt x="370141" y="1853022"/>
                  <a:pt x="417250" y="1766656"/>
                </a:cubicBezTo>
                <a:cubicBezTo>
                  <a:pt x="425513" y="1751508"/>
                  <a:pt x="435620" y="1737416"/>
                  <a:pt x="443883" y="1722268"/>
                </a:cubicBezTo>
                <a:cubicBezTo>
                  <a:pt x="453389" y="1704841"/>
                  <a:pt x="459505" y="1685519"/>
                  <a:pt x="470516" y="1669002"/>
                </a:cubicBezTo>
                <a:cubicBezTo>
                  <a:pt x="483336" y="1649771"/>
                  <a:pt x="502084" y="1634967"/>
                  <a:pt x="514904" y="1615736"/>
                </a:cubicBezTo>
                <a:cubicBezTo>
                  <a:pt x="525915" y="1599219"/>
                  <a:pt x="531535" y="1579617"/>
                  <a:pt x="541537" y="1562470"/>
                </a:cubicBezTo>
                <a:cubicBezTo>
                  <a:pt x="578580" y="1498969"/>
                  <a:pt x="584884" y="1506324"/>
                  <a:pt x="630314" y="1438182"/>
                </a:cubicBezTo>
                <a:cubicBezTo>
                  <a:pt x="636233" y="1429304"/>
                  <a:pt x="641239" y="1419746"/>
                  <a:pt x="648070" y="1411549"/>
                </a:cubicBezTo>
                <a:cubicBezTo>
                  <a:pt x="656108" y="1401904"/>
                  <a:pt x="666666" y="1394561"/>
                  <a:pt x="674703" y="1384916"/>
                </a:cubicBezTo>
                <a:cubicBezTo>
                  <a:pt x="681533" y="1376719"/>
                  <a:pt x="685628" y="1366480"/>
                  <a:pt x="692458" y="1358283"/>
                </a:cubicBezTo>
                <a:cubicBezTo>
                  <a:pt x="700495" y="1348638"/>
                  <a:pt x="711054" y="1341295"/>
                  <a:pt x="719091" y="1331650"/>
                </a:cubicBezTo>
                <a:cubicBezTo>
                  <a:pt x="753319" y="1290576"/>
                  <a:pt x="719757" y="1306738"/>
                  <a:pt x="781235" y="1260629"/>
                </a:cubicBezTo>
                <a:cubicBezTo>
                  <a:pt x="793072" y="1251751"/>
                  <a:pt x="805686" y="1243826"/>
                  <a:pt x="816745" y="1233996"/>
                </a:cubicBezTo>
                <a:cubicBezTo>
                  <a:pt x="832385" y="1220094"/>
                  <a:pt x="843724" y="1201215"/>
                  <a:pt x="861134" y="1189608"/>
                </a:cubicBezTo>
                <a:cubicBezTo>
                  <a:pt x="870012" y="1183689"/>
                  <a:pt x="879792" y="1178941"/>
                  <a:pt x="887767" y="1171852"/>
                </a:cubicBezTo>
                <a:cubicBezTo>
                  <a:pt x="1006021" y="1066736"/>
                  <a:pt x="880183" y="1170558"/>
                  <a:pt x="985421" y="1065320"/>
                </a:cubicBezTo>
                <a:cubicBezTo>
                  <a:pt x="992966" y="1057775"/>
                  <a:pt x="1003857" y="1054395"/>
                  <a:pt x="1012054" y="1047565"/>
                </a:cubicBezTo>
                <a:cubicBezTo>
                  <a:pt x="1021699" y="1039528"/>
                  <a:pt x="1029239" y="1029200"/>
                  <a:pt x="1038687" y="1020932"/>
                </a:cubicBezTo>
                <a:cubicBezTo>
                  <a:pt x="1052947" y="1008454"/>
                  <a:pt x="1067916" y="996790"/>
                  <a:pt x="1083075" y="985421"/>
                </a:cubicBezTo>
                <a:cubicBezTo>
                  <a:pt x="1091611" y="979019"/>
                  <a:pt x="1101607" y="974610"/>
                  <a:pt x="1109708" y="967666"/>
                </a:cubicBezTo>
                <a:cubicBezTo>
                  <a:pt x="1122418" y="956772"/>
                  <a:pt x="1132621" y="943178"/>
                  <a:pt x="1145219" y="932155"/>
                </a:cubicBezTo>
                <a:cubicBezTo>
                  <a:pt x="1187273" y="895358"/>
                  <a:pt x="1176510" y="912915"/>
                  <a:pt x="1225118" y="878889"/>
                </a:cubicBezTo>
                <a:cubicBezTo>
                  <a:pt x="1382313" y="768853"/>
                  <a:pt x="1162799" y="911180"/>
                  <a:pt x="1313895" y="816745"/>
                </a:cubicBezTo>
                <a:cubicBezTo>
                  <a:pt x="1346614" y="796296"/>
                  <a:pt x="1375726" y="768932"/>
                  <a:pt x="1411549" y="754602"/>
                </a:cubicBezTo>
                <a:cubicBezTo>
                  <a:pt x="1480507" y="727018"/>
                  <a:pt x="1441691" y="743969"/>
                  <a:pt x="1526959" y="701336"/>
                </a:cubicBezTo>
                <a:lnTo>
                  <a:pt x="1615736" y="656947"/>
                </a:lnTo>
                <a:cubicBezTo>
                  <a:pt x="1645328" y="651029"/>
                  <a:pt x="1674745" y="644153"/>
                  <a:pt x="1704512" y="639192"/>
                </a:cubicBezTo>
                <a:cubicBezTo>
                  <a:pt x="1772662" y="627833"/>
                  <a:pt x="1740127" y="633844"/>
                  <a:pt x="1802167" y="621437"/>
                </a:cubicBezTo>
                <a:cubicBezTo>
                  <a:pt x="1852741" y="520285"/>
                  <a:pt x="1817074" y="581034"/>
                  <a:pt x="1864310" y="514905"/>
                </a:cubicBezTo>
                <a:cubicBezTo>
                  <a:pt x="1870512" y="506223"/>
                  <a:pt x="1873734" y="494937"/>
                  <a:pt x="1882066" y="488272"/>
                </a:cubicBezTo>
                <a:cubicBezTo>
                  <a:pt x="1889373" y="482426"/>
                  <a:pt x="1899821" y="482353"/>
                  <a:pt x="1908699" y="479394"/>
                </a:cubicBezTo>
                <a:cubicBezTo>
                  <a:pt x="1924905" y="467239"/>
                  <a:pt x="1984360" y="421621"/>
                  <a:pt x="1997475" y="417250"/>
                </a:cubicBezTo>
                <a:lnTo>
                  <a:pt x="2024108" y="408373"/>
                </a:lnTo>
                <a:cubicBezTo>
                  <a:pt x="2035945" y="399495"/>
                  <a:pt x="2048252" y="391212"/>
                  <a:pt x="2059619" y="381740"/>
                </a:cubicBezTo>
                <a:cubicBezTo>
                  <a:pt x="2066049" y="376382"/>
                  <a:pt x="2070197" y="368290"/>
                  <a:pt x="2077374" y="363984"/>
                </a:cubicBezTo>
                <a:cubicBezTo>
                  <a:pt x="2085398" y="359169"/>
                  <a:pt x="2095129" y="358066"/>
                  <a:pt x="2104007" y="355107"/>
                </a:cubicBezTo>
                <a:cubicBezTo>
                  <a:pt x="2112885" y="349188"/>
                  <a:pt x="2120890" y="341684"/>
                  <a:pt x="2130640" y="337351"/>
                </a:cubicBezTo>
                <a:cubicBezTo>
                  <a:pt x="2147743" y="329750"/>
                  <a:pt x="2168333" y="329977"/>
                  <a:pt x="2183906" y="319596"/>
                </a:cubicBezTo>
                <a:cubicBezTo>
                  <a:pt x="2192784" y="313678"/>
                  <a:pt x="2200417" y="305215"/>
                  <a:pt x="2210539" y="301841"/>
                </a:cubicBezTo>
                <a:cubicBezTo>
                  <a:pt x="2227616" y="296149"/>
                  <a:pt x="2246342" y="297329"/>
                  <a:pt x="2263805" y="292963"/>
                </a:cubicBezTo>
                <a:cubicBezTo>
                  <a:pt x="2281962" y="288424"/>
                  <a:pt x="2300331" y="283578"/>
                  <a:pt x="2317071" y="275208"/>
                </a:cubicBezTo>
                <a:cubicBezTo>
                  <a:pt x="2328908" y="269289"/>
                  <a:pt x="2339814" y="260934"/>
                  <a:pt x="2352582" y="257452"/>
                </a:cubicBezTo>
                <a:cubicBezTo>
                  <a:pt x="2372770" y="251946"/>
                  <a:pt x="2394011" y="251534"/>
                  <a:pt x="2414726" y="248575"/>
                </a:cubicBezTo>
                <a:cubicBezTo>
                  <a:pt x="2423604" y="245616"/>
                  <a:pt x="2432597" y="242983"/>
                  <a:pt x="2441359" y="239697"/>
                </a:cubicBezTo>
                <a:cubicBezTo>
                  <a:pt x="2471370" y="228443"/>
                  <a:pt x="2484174" y="221123"/>
                  <a:pt x="2512380" y="213064"/>
                </a:cubicBezTo>
                <a:cubicBezTo>
                  <a:pt x="2524112" y="209712"/>
                  <a:pt x="2536229" y="207774"/>
                  <a:pt x="2547891" y="204186"/>
                </a:cubicBezTo>
                <a:cubicBezTo>
                  <a:pt x="2574723" y="195930"/>
                  <a:pt x="2600554" y="184361"/>
                  <a:pt x="2627790" y="177553"/>
                </a:cubicBezTo>
                <a:cubicBezTo>
                  <a:pt x="2639627" y="174594"/>
                  <a:pt x="2651614" y="172182"/>
                  <a:pt x="2663301" y="168676"/>
                </a:cubicBezTo>
                <a:cubicBezTo>
                  <a:pt x="2681228" y="163298"/>
                  <a:pt x="2698812" y="156838"/>
                  <a:pt x="2716567" y="150920"/>
                </a:cubicBezTo>
                <a:cubicBezTo>
                  <a:pt x="2725445" y="147961"/>
                  <a:pt x="2733899" y="143076"/>
                  <a:pt x="2743200" y="142043"/>
                </a:cubicBezTo>
                <a:lnTo>
                  <a:pt x="2823099" y="133165"/>
                </a:lnTo>
                <a:cubicBezTo>
                  <a:pt x="2903637" y="113029"/>
                  <a:pt x="2804122" y="136615"/>
                  <a:pt x="2920753" y="115410"/>
                </a:cubicBezTo>
                <a:cubicBezTo>
                  <a:pt x="2932758" y="113227"/>
                  <a:pt x="2944532" y="109884"/>
                  <a:pt x="2956264" y="106532"/>
                </a:cubicBezTo>
                <a:cubicBezTo>
                  <a:pt x="2965262" y="103961"/>
                  <a:pt x="2973690" y="99328"/>
                  <a:pt x="2982897" y="97654"/>
                </a:cubicBezTo>
                <a:cubicBezTo>
                  <a:pt x="3006370" y="93386"/>
                  <a:pt x="3030244" y="91736"/>
                  <a:pt x="3053918" y="88777"/>
                </a:cubicBezTo>
                <a:cubicBezTo>
                  <a:pt x="3065755" y="85818"/>
                  <a:pt x="3077697" y="83251"/>
                  <a:pt x="3089429" y="79899"/>
                </a:cubicBezTo>
                <a:cubicBezTo>
                  <a:pt x="3098427" y="77328"/>
                  <a:pt x="3106983" y="73291"/>
                  <a:pt x="3116062" y="71021"/>
                </a:cubicBezTo>
                <a:cubicBezTo>
                  <a:pt x="3130700" y="67361"/>
                  <a:pt x="3145720" y="65417"/>
                  <a:pt x="3160450" y="62144"/>
                </a:cubicBezTo>
                <a:cubicBezTo>
                  <a:pt x="3172361" y="59497"/>
                  <a:pt x="3183902" y="55121"/>
                  <a:pt x="3195961" y="53266"/>
                </a:cubicBezTo>
                <a:cubicBezTo>
                  <a:pt x="3222446" y="49191"/>
                  <a:pt x="3249227" y="47347"/>
                  <a:pt x="3275860" y="44388"/>
                </a:cubicBezTo>
                <a:cubicBezTo>
                  <a:pt x="3294335" y="38230"/>
                  <a:pt x="3319144" y="29205"/>
                  <a:pt x="3338004" y="26633"/>
                </a:cubicBezTo>
                <a:cubicBezTo>
                  <a:pt x="3391106" y="19392"/>
                  <a:pt x="3444536" y="14796"/>
                  <a:pt x="3497802" y="8878"/>
                </a:cubicBezTo>
                <a:lnTo>
                  <a:pt x="3577701" y="0"/>
                </a:lnTo>
                <a:lnTo>
                  <a:pt x="4039339" y="8878"/>
                </a:lnTo>
                <a:cubicBezTo>
                  <a:pt x="4057329" y="9498"/>
                  <a:pt x="4074662" y="16320"/>
                  <a:pt x="4092605" y="17755"/>
                </a:cubicBezTo>
                <a:cubicBezTo>
                  <a:pt x="4148729" y="22245"/>
                  <a:pt x="4205056" y="23674"/>
                  <a:pt x="4261281" y="26633"/>
                </a:cubicBezTo>
                <a:cubicBezTo>
                  <a:pt x="4284955" y="29592"/>
                  <a:pt x="4309157" y="29725"/>
                  <a:pt x="4332303" y="35511"/>
                </a:cubicBezTo>
                <a:cubicBezTo>
                  <a:pt x="4345142" y="38721"/>
                  <a:pt x="4355422" y="48619"/>
                  <a:pt x="4367813" y="53266"/>
                </a:cubicBezTo>
                <a:cubicBezTo>
                  <a:pt x="4379237" y="57550"/>
                  <a:pt x="4391592" y="58792"/>
                  <a:pt x="4403324" y="62144"/>
                </a:cubicBezTo>
                <a:cubicBezTo>
                  <a:pt x="4412322" y="64715"/>
                  <a:pt x="4421195" y="67735"/>
                  <a:pt x="4429957" y="71021"/>
                </a:cubicBezTo>
                <a:cubicBezTo>
                  <a:pt x="4444878" y="76616"/>
                  <a:pt x="4459424" y="83182"/>
                  <a:pt x="4474345" y="88777"/>
                </a:cubicBezTo>
                <a:cubicBezTo>
                  <a:pt x="4483107" y="92063"/>
                  <a:pt x="4492377" y="93968"/>
                  <a:pt x="4500978" y="97654"/>
                </a:cubicBezTo>
                <a:cubicBezTo>
                  <a:pt x="4513142" y="102867"/>
                  <a:pt x="4524201" y="110495"/>
                  <a:pt x="4536489" y="115410"/>
                </a:cubicBezTo>
                <a:cubicBezTo>
                  <a:pt x="4553866" y="122361"/>
                  <a:pt x="4572717" y="125420"/>
                  <a:pt x="4589755" y="133165"/>
                </a:cubicBezTo>
                <a:cubicBezTo>
                  <a:pt x="4652337" y="161611"/>
                  <a:pt x="4619915" y="161562"/>
                  <a:pt x="4687409" y="195309"/>
                </a:cubicBezTo>
                <a:cubicBezTo>
                  <a:pt x="4704149" y="203679"/>
                  <a:pt x="4722920" y="207146"/>
                  <a:pt x="4740675" y="213064"/>
                </a:cubicBezTo>
                <a:cubicBezTo>
                  <a:pt x="4758430" y="224901"/>
                  <a:pt x="4775643" y="237596"/>
                  <a:pt x="4793941" y="248575"/>
                </a:cubicBezTo>
                <a:cubicBezTo>
                  <a:pt x="4805289" y="255384"/>
                  <a:pt x="4817164" y="261415"/>
                  <a:pt x="4829452" y="266330"/>
                </a:cubicBezTo>
                <a:cubicBezTo>
                  <a:pt x="4908312" y="297873"/>
                  <a:pt x="4913242" y="285993"/>
                  <a:pt x="5024761" y="292963"/>
                </a:cubicBezTo>
                <a:cubicBezTo>
                  <a:pt x="5039557" y="295922"/>
                  <a:pt x="5055021" y="296543"/>
                  <a:pt x="5069149" y="301841"/>
                </a:cubicBezTo>
                <a:cubicBezTo>
                  <a:pt x="5155928" y="334383"/>
                  <a:pt x="5039737" y="307805"/>
                  <a:pt x="5122415" y="328474"/>
                </a:cubicBezTo>
                <a:cubicBezTo>
                  <a:pt x="5137054" y="332134"/>
                  <a:pt x="5152246" y="333381"/>
                  <a:pt x="5166804" y="337351"/>
                </a:cubicBezTo>
                <a:cubicBezTo>
                  <a:pt x="5184860" y="342275"/>
                  <a:pt x="5202315" y="349188"/>
                  <a:pt x="5220070" y="355107"/>
                </a:cubicBezTo>
                <a:lnTo>
                  <a:pt x="5299969" y="381740"/>
                </a:lnTo>
                <a:cubicBezTo>
                  <a:pt x="5308847" y="384699"/>
                  <a:pt x="5317524" y="388347"/>
                  <a:pt x="5326602" y="390617"/>
                </a:cubicBezTo>
                <a:cubicBezTo>
                  <a:pt x="5338439" y="393576"/>
                  <a:pt x="5350688" y="395211"/>
                  <a:pt x="5362112" y="399495"/>
                </a:cubicBezTo>
                <a:cubicBezTo>
                  <a:pt x="5374503" y="404142"/>
                  <a:pt x="5386133" y="410684"/>
                  <a:pt x="5397623" y="417250"/>
                </a:cubicBezTo>
                <a:cubicBezTo>
                  <a:pt x="5406887" y="422544"/>
                  <a:pt x="5414449" y="430803"/>
                  <a:pt x="5424256" y="435006"/>
                </a:cubicBezTo>
                <a:cubicBezTo>
                  <a:pt x="5435471" y="439812"/>
                  <a:pt x="5447930" y="440924"/>
                  <a:pt x="5459767" y="443883"/>
                </a:cubicBezTo>
                <a:lnTo>
                  <a:pt x="5539666" y="497149"/>
                </a:lnTo>
                <a:cubicBezTo>
                  <a:pt x="5548544" y="503068"/>
                  <a:pt x="5556177" y="511531"/>
                  <a:pt x="5566299" y="514905"/>
                </a:cubicBezTo>
                <a:lnTo>
                  <a:pt x="5592932" y="523782"/>
                </a:lnTo>
                <a:cubicBezTo>
                  <a:pt x="5703789" y="606925"/>
                  <a:pt x="5621531" y="549819"/>
                  <a:pt x="5726097" y="612559"/>
                </a:cubicBezTo>
                <a:cubicBezTo>
                  <a:pt x="5750036" y="626922"/>
                  <a:pt x="5773342" y="642316"/>
                  <a:pt x="5797118" y="656947"/>
                </a:cubicBezTo>
                <a:cubicBezTo>
                  <a:pt x="5811813" y="665990"/>
                  <a:pt x="5825137" y="678123"/>
                  <a:pt x="5841506" y="683580"/>
                </a:cubicBezTo>
                <a:cubicBezTo>
                  <a:pt x="5875085" y="694773"/>
                  <a:pt x="5884984" y="696678"/>
                  <a:pt x="5921405" y="719091"/>
                </a:cubicBezTo>
                <a:cubicBezTo>
                  <a:pt x="6010362" y="773834"/>
                  <a:pt x="5955190" y="748067"/>
                  <a:pt x="6027937" y="798990"/>
                </a:cubicBezTo>
                <a:cubicBezTo>
                  <a:pt x="6042073" y="808885"/>
                  <a:pt x="6057768" y="816359"/>
                  <a:pt x="6072326" y="825623"/>
                </a:cubicBezTo>
                <a:cubicBezTo>
                  <a:pt x="6090329" y="837080"/>
                  <a:pt x="6107496" y="849824"/>
                  <a:pt x="6125592" y="861134"/>
                </a:cubicBezTo>
                <a:cubicBezTo>
                  <a:pt x="6154857" y="879424"/>
                  <a:pt x="6189967" y="889998"/>
                  <a:pt x="6214369" y="914400"/>
                </a:cubicBezTo>
                <a:cubicBezTo>
                  <a:pt x="6232124" y="932155"/>
                  <a:pt x="6250744" y="949086"/>
                  <a:pt x="6267635" y="967666"/>
                </a:cubicBezTo>
                <a:cubicBezTo>
                  <a:pt x="6280381" y="981686"/>
                  <a:pt x="6289747" y="998656"/>
                  <a:pt x="6303145" y="1012054"/>
                </a:cubicBezTo>
                <a:cubicBezTo>
                  <a:pt x="6325389" y="1034298"/>
                  <a:pt x="6351170" y="1052734"/>
                  <a:pt x="6374167" y="1074198"/>
                </a:cubicBezTo>
                <a:cubicBezTo>
                  <a:pt x="6395583" y="1094186"/>
                  <a:pt x="6415595" y="1115627"/>
                  <a:pt x="6436310" y="1136342"/>
                </a:cubicBezTo>
                <a:cubicBezTo>
                  <a:pt x="6442229" y="1142261"/>
                  <a:pt x="6447711" y="1148650"/>
                  <a:pt x="6454066" y="1154097"/>
                </a:cubicBezTo>
                <a:cubicBezTo>
                  <a:pt x="6474780" y="1171852"/>
                  <a:pt x="6496917" y="1188071"/>
                  <a:pt x="6516209" y="1207363"/>
                </a:cubicBezTo>
                <a:cubicBezTo>
                  <a:pt x="6541406" y="1232560"/>
                  <a:pt x="6564419" y="1259887"/>
                  <a:pt x="6587231" y="1287262"/>
                </a:cubicBezTo>
                <a:cubicBezTo>
                  <a:pt x="6594062" y="1295459"/>
                  <a:pt x="6598042" y="1305794"/>
                  <a:pt x="6604986" y="1313895"/>
                </a:cubicBezTo>
                <a:cubicBezTo>
                  <a:pt x="6615880" y="1326605"/>
                  <a:pt x="6629603" y="1336696"/>
                  <a:pt x="6640497" y="1349406"/>
                </a:cubicBezTo>
                <a:cubicBezTo>
                  <a:pt x="6647441" y="1357507"/>
                  <a:pt x="6650707" y="1368494"/>
                  <a:pt x="6658252" y="1376039"/>
                </a:cubicBezTo>
                <a:cubicBezTo>
                  <a:pt x="6668714" y="1386501"/>
                  <a:pt x="6682704" y="1392842"/>
                  <a:pt x="6693763" y="1402672"/>
                </a:cubicBezTo>
                <a:cubicBezTo>
                  <a:pt x="6762865" y="1464096"/>
                  <a:pt x="6709723" y="1432846"/>
                  <a:pt x="6773662" y="1464815"/>
                </a:cubicBezTo>
                <a:cubicBezTo>
                  <a:pt x="6828301" y="1546775"/>
                  <a:pt x="6758581" y="1445964"/>
                  <a:pt x="6809172" y="1509204"/>
                </a:cubicBezTo>
                <a:cubicBezTo>
                  <a:pt x="6829935" y="1535158"/>
                  <a:pt x="6824040" y="1541384"/>
                  <a:pt x="6853561" y="1562470"/>
                </a:cubicBezTo>
                <a:cubicBezTo>
                  <a:pt x="6864330" y="1570162"/>
                  <a:pt x="6878060" y="1572884"/>
                  <a:pt x="6889071" y="1580225"/>
                </a:cubicBezTo>
                <a:cubicBezTo>
                  <a:pt x="6922561" y="1602552"/>
                  <a:pt x="6953236" y="1628919"/>
                  <a:pt x="6986726" y="1651246"/>
                </a:cubicBezTo>
                <a:lnTo>
                  <a:pt x="7013359" y="1669002"/>
                </a:lnTo>
                <a:cubicBezTo>
                  <a:pt x="7057437" y="1735120"/>
                  <a:pt x="7000790" y="1653921"/>
                  <a:pt x="7057747" y="1722268"/>
                </a:cubicBezTo>
                <a:cubicBezTo>
                  <a:pt x="7064578" y="1730465"/>
                  <a:pt x="7069775" y="1739899"/>
                  <a:pt x="7075503" y="1748901"/>
                </a:cubicBezTo>
                <a:cubicBezTo>
                  <a:pt x="7090491" y="1772454"/>
                  <a:pt x="7107406" y="1794952"/>
                  <a:pt x="7119891" y="1819922"/>
                </a:cubicBezTo>
                <a:cubicBezTo>
                  <a:pt x="7128769" y="1837677"/>
                  <a:pt x="7138462" y="1855048"/>
                  <a:pt x="7146524" y="1873188"/>
                </a:cubicBezTo>
                <a:cubicBezTo>
                  <a:pt x="7150325" y="1881739"/>
                  <a:pt x="7150587" y="1891797"/>
                  <a:pt x="7155402" y="1899821"/>
                </a:cubicBezTo>
                <a:cubicBezTo>
                  <a:pt x="7159708" y="1906998"/>
                  <a:pt x="7167239" y="1911658"/>
                  <a:pt x="7173157" y="1917577"/>
                </a:cubicBezTo>
                <a:cubicBezTo>
                  <a:pt x="7176116" y="1926455"/>
                  <a:pt x="7177850" y="1935840"/>
                  <a:pt x="7182035" y="1944210"/>
                </a:cubicBezTo>
                <a:cubicBezTo>
                  <a:pt x="7199158" y="1978455"/>
                  <a:pt x="7212998" y="1994372"/>
                  <a:pt x="7235301" y="2024109"/>
                </a:cubicBezTo>
                <a:cubicBezTo>
                  <a:pt x="7257671" y="2113592"/>
                  <a:pt x="7227874" y="2011320"/>
                  <a:pt x="7261934" y="2086252"/>
                </a:cubicBezTo>
                <a:cubicBezTo>
                  <a:pt x="7272397" y="2109270"/>
                  <a:pt x="7277972" y="2134317"/>
                  <a:pt x="7288567" y="2157274"/>
                </a:cubicBezTo>
                <a:cubicBezTo>
                  <a:pt x="7295798" y="2172941"/>
                  <a:pt x="7307483" y="2186229"/>
                  <a:pt x="7315200" y="2201662"/>
                </a:cubicBezTo>
                <a:cubicBezTo>
                  <a:pt x="7319385" y="2210032"/>
                  <a:pt x="7319532" y="2220115"/>
                  <a:pt x="7324077" y="2228295"/>
                </a:cubicBezTo>
                <a:cubicBezTo>
                  <a:pt x="7355669" y="2285161"/>
                  <a:pt x="7355193" y="2270530"/>
                  <a:pt x="7386221" y="2317072"/>
                </a:cubicBezTo>
                <a:cubicBezTo>
                  <a:pt x="7430343" y="2383256"/>
                  <a:pt x="7392627" y="2341233"/>
                  <a:pt x="7439487" y="2388093"/>
                </a:cubicBezTo>
                <a:cubicBezTo>
                  <a:pt x="7442446" y="2399930"/>
                  <a:pt x="7443559" y="2412389"/>
                  <a:pt x="7448365" y="2423604"/>
                </a:cubicBezTo>
                <a:cubicBezTo>
                  <a:pt x="7452568" y="2433411"/>
                  <a:pt x="7462982" y="2440039"/>
                  <a:pt x="7466120" y="2450237"/>
                </a:cubicBezTo>
                <a:cubicBezTo>
                  <a:pt x="7474995" y="2479081"/>
                  <a:pt x="7474332" y="2510384"/>
                  <a:pt x="7483875" y="2539013"/>
                </a:cubicBezTo>
                <a:cubicBezTo>
                  <a:pt x="7486834" y="2547891"/>
                  <a:pt x="7490649" y="2556528"/>
                  <a:pt x="7492753" y="2565646"/>
                </a:cubicBezTo>
                <a:cubicBezTo>
                  <a:pt x="7499539" y="2595052"/>
                  <a:pt x="7503188" y="2625146"/>
                  <a:pt x="7510508" y="2654423"/>
                </a:cubicBezTo>
                <a:cubicBezTo>
                  <a:pt x="7516427" y="2678097"/>
                  <a:pt x="7523479" y="2701516"/>
                  <a:pt x="7528264" y="2725445"/>
                </a:cubicBezTo>
                <a:cubicBezTo>
                  <a:pt x="7533476" y="2751504"/>
                  <a:pt x="7535781" y="2772576"/>
                  <a:pt x="7546019" y="2796466"/>
                </a:cubicBezTo>
                <a:cubicBezTo>
                  <a:pt x="7551232" y="2808630"/>
                  <a:pt x="7557856" y="2820140"/>
                  <a:pt x="7563774" y="2831977"/>
                </a:cubicBezTo>
                <a:cubicBezTo>
                  <a:pt x="7569693" y="2861569"/>
                  <a:pt x="7571987" y="2892123"/>
                  <a:pt x="7581530" y="2920753"/>
                </a:cubicBezTo>
                <a:cubicBezTo>
                  <a:pt x="7585469" y="2932570"/>
                  <a:pt x="7604228" y="2985184"/>
                  <a:pt x="7599285" y="2991775"/>
                </a:cubicBezTo>
                <a:cubicBezTo>
                  <a:pt x="7591964" y="3001536"/>
                  <a:pt x="7575611" y="2985856"/>
                  <a:pt x="7563774" y="2982897"/>
                </a:cubicBezTo>
                <a:cubicBezTo>
                  <a:pt x="7475512" y="2894635"/>
                  <a:pt x="7623620" y="3037128"/>
                  <a:pt x="7483875" y="2929631"/>
                </a:cubicBezTo>
                <a:cubicBezTo>
                  <a:pt x="7460655" y="2911770"/>
                  <a:pt x="7444237" y="2886241"/>
                  <a:pt x="7421732" y="2867487"/>
                </a:cubicBezTo>
                <a:cubicBezTo>
                  <a:pt x="7403977" y="2852691"/>
                  <a:pt x="7385403" y="2838826"/>
                  <a:pt x="7368466" y="2823099"/>
                </a:cubicBezTo>
                <a:cubicBezTo>
                  <a:pt x="7343932" y="2800318"/>
                  <a:pt x="7312417" y="2782023"/>
                  <a:pt x="7297444" y="2752078"/>
                </a:cubicBezTo>
                <a:cubicBezTo>
                  <a:pt x="7265196" y="2687583"/>
                  <a:pt x="7284848" y="2712849"/>
                  <a:pt x="7244178" y="2672179"/>
                </a:cubicBezTo>
                <a:cubicBezTo>
                  <a:pt x="7238260" y="2660342"/>
                  <a:pt x="7231636" y="2648832"/>
                  <a:pt x="7226423" y="2636668"/>
                </a:cubicBezTo>
                <a:cubicBezTo>
                  <a:pt x="7222737" y="2628067"/>
                  <a:pt x="7208187" y="2610035"/>
                  <a:pt x="7217545" y="2610035"/>
                </a:cubicBezTo>
                <a:cubicBezTo>
                  <a:pt x="7228215" y="2610035"/>
                  <a:pt x="7228275" y="2628638"/>
                  <a:pt x="7235301" y="2636668"/>
                </a:cubicBezTo>
                <a:cubicBezTo>
                  <a:pt x="7249080" y="2652415"/>
                  <a:pt x="7264264" y="2666917"/>
                  <a:pt x="7279689" y="2681056"/>
                </a:cubicBezTo>
                <a:cubicBezTo>
                  <a:pt x="7299801" y="2699492"/>
                  <a:pt x="7321721" y="2715886"/>
                  <a:pt x="7341833" y="2734322"/>
                </a:cubicBezTo>
                <a:cubicBezTo>
                  <a:pt x="7357258" y="2748462"/>
                  <a:pt x="7370026" y="2765461"/>
                  <a:pt x="7386221" y="2778711"/>
                </a:cubicBezTo>
                <a:cubicBezTo>
                  <a:pt x="7402737" y="2792224"/>
                  <a:pt x="7422416" y="2801418"/>
                  <a:pt x="7439487" y="2814221"/>
                </a:cubicBezTo>
                <a:cubicBezTo>
                  <a:pt x="7555582" y="2901292"/>
                  <a:pt x="7410732" y="2793680"/>
                  <a:pt x="7501631" y="2858610"/>
                </a:cubicBezTo>
                <a:cubicBezTo>
                  <a:pt x="7511019" y="2865316"/>
                  <a:pt x="7549822" y="2896022"/>
                  <a:pt x="7563774" y="2902998"/>
                </a:cubicBezTo>
                <a:cubicBezTo>
                  <a:pt x="7572144" y="2907183"/>
                  <a:pt x="7581529" y="2908917"/>
                  <a:pt x="7590407" y="2911876"/>
                </a:cubicBezTo>
                <a:cubicBezTo>
                  <a:pt x="7595208" y="2916677"/>
                  <a:pt x="7627331" y="2951119"/>
                  <a:pt x="7634796" y="2947386"/>
                </a:cubicBezTo>
                <a:cubicBezTo>
                  <a:pt x="7645709" y="2941930"/>
                  <a:pt x="7640714" y="2923713"/>
                  <a:pt x="7643673" y="2911876"/>
                </a:cubicBezTo>
                <a:cubicBezTo>
                  <a:pt x="7646632" y="2882284"/>
                  <a:pt x="7648862" y="2852609"/>
                  <a:pt x="7652551" y="2823099"/>
                </a:cubicBezTo>
                <a:cubicBezTo>
                  <a:pt x="7654784" y="2805238"/>
                  <a:pt x="7659974" y="2787774"/>
                  <a:pt x="7661429" y="2769833"/>
                </a:cubicBezTo>
                <a:cubicBezTo>
                  <a:pt x="7694817" y="2358042"/>
                  <a:pt x="7664123" y="2615110"/>
                  <a:pt x="7688062" y="2423604"/>
                </a:cubicBezTo>
                <a:cubicBezTo>
                  <a:pt x="7685103" y="2414726"/>
                  <a:pt x="7688262" y="2399241"/>
                  <a:pt x="7679184" y="2396971"/>
                </a:cubicBezTo>
                <a:cubicBezTo>
                  <a:pt x="7668833" y="2394383"/>
                  <a:pt x="7661815" y="2409433"/>
                  <a:pt x="7652551" y="2414726"/>
                </a:cubicBezTo>
                <a:cubicBezTo>
                  <a:pt x="7619245" y="2433757"/>
                  <a:pt x="7605196" y="2439518"/>
                  <a:pt x="7563774" y="2441359"/>
                </a:cubicBezTo>
                <a:cubicBezTo>
                  <a:pt x="7448440" y="2446485"/>
                  <a:pt x="7332955" y="2447278"/>
                  <a:pt x="7217545" y="2450237"/>
                </a:cubicBezTo>
                <a:cubicBezTo>
                  <a:pt x="7196831" y="2453196"/>
                  <a:pt x="7175989" y="2455371"/>
                  <a:pt x="7155402" y="2459114"/>
                </a:cubicBezTo>
                <a:cubicBezTo>
                  <a:pt x="7143397" y="2461297"/>
                  <a:pt x="7125348" y="2457079"/>
                  <a:pt x="7119891" y="2467992"/>
                </a:cubicBezTo>
                <a:cubicBezTo>
                  <a:pt x="7107921" y="2491932"/>
                  <a:pt x="7136621" y="2521682"/>
                  <a:pt x="7146524" y="2539013"/>
                </a:cubicBezTo>
                <a:cubicBezTo>
                  <a:pt x="7153090" y="2550503"/>
                  <a:pt x="7159066" y="2562360"/>
                  <a:pt x="7164279" y="2574524"/>
                </a:cubicBezTo>
                <a:cubicBezTo>
                  <a:pt x="7167965" y="2583125"/>
                  <a:pt x="7167966" y="2593371"/>
                  <a:pt x="7173157" y="2601157"/>
                </a:cubicBezTo>
                <a:cubicBezTo>
                  <a:pt x="7235786" y="2695100"/>
                  <a:pt x="7177670" y="2583552"/>
                  <a:pt x="7208668" y="2645545"/>
                </a:cubicBezTo>
              </a:path>
            </a:pathLst>
          </a:custGeom>
          <a:noFill/>
          <a:ln w="730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8F16961-DA7B-46E5-83C6-6D10F1B22724}"/>
              </a:ext>
            </a:extLst>
          </p:cNvPr>
          <p:cNvSpPr txBox="1"/>
          <p:nvPr/>
        </p:nvSpPr>
        <p:spPr>
          <a:xfrm>
            <a:off x="0" y="327071"/>
            <a:ext cx="2824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solidFill>
                  <a:schemeClr val="bg1"/>
                </a:solidFill>
              </a:rPr>
              <a:t>Output</a:t>
            </a:r>
          </a:p>
        </p:txBody>
      </p:sp>
      <p:graphicFrame>
        <p:nvGraphicFramePr>
          <p:cNvPr id="20" name="Grafiek 19">
            <a:extLst>
              <a:ext uri="{FF2B5EF4-FFF2-40B4-BE49-F238E27FC236}">
                <a16:creationId xmlns:a16="http://schemas.microsoft.com/office/drawing/2014/main" id="{8DD2FE84-54EA-4304-8C45-A2F5E4A0C549}"/>
              </a:ext>
            </a:extLst>
          </p:cNvPr>
          <p:cNvGraphicFramePr>
            <a:graphicFrameLocks/>
          </p:cNvGraphicFramePr>
          <p:nvPr/>
        </p:nvGraphicFramePr>
        <p:xfrm>
          <a:off x="1880444" y="777519"/>
          <a:ext cx="8245549" cy="5418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kstvak 20">
            <a:extLst>
              <a:ext uri="{FF2B5EF4-FFF2-40B4-BE49-F238E27FC236}">
                <a16:creationId xmlns:a16="http://schemas.microsoft.com/office/drawing/2014/main" id="{184089DA-8896-472A-9EC3-F63A1AF1FFD4}"/>
              </a:ext>
            </a:extLst>
          </p:cNvPr>
          <p:cNvSpPr txBox="1"/>
          <p:nvPr/>
        </p:nvSpPr>
        <p:spPr>
          <a:xfrm>
            <a:off x="4873658" y="1512566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Lange keten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6C511403-FDAF-471B-B7E4-E4E2358D3474}"/>
              </a:ext>
            </a:extLst>
          </p:cNvPr>
          <p:cNvSpPr txBox="1"/>
          <p:nvPr/>
        </p:nvSpPr>
        <p:spPr>
          <a:xfrm>
            <a:off x="4205886" y="2968530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Korte keten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E49E9934-AC5A-4703-AE0F-253D2CE2C3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230"/>
          <a:stretch/>
        </p:blipFill>
        <p:spPr>
          <a:xfrm>
            <a:off x="3764324" y="3467521"/>
            <a:ext cx="4529721" cy="2268803"/>
          </a:xfrm>
          <a:prstGeom prst="rect">
            <a:avLst/>
          </a:prstGeom>
        </p:spPr>
      </p:pic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87F31168-EB00-4B2D-BE30-43646DE915B1}"/>
              </a:ext>
            </a:extLst>
          </p:cNvPr>
          <p:cNvSpPr/>
          <p:nvPr/>
        </p:nvSpPr>
        <p:spPr>
          <a:xfrm>
            <a:off x="2199436" y="3467521"/>
            <a:ext cx="7805847" cy="90789"/>
          </a:xfrm>
          <a:custGeom>
            <a:avLst/>
            <a:gdLst>
              <a:gd name="connsiteX0" fmla="*/ 0 w 6038850"/>
              <a:gd name="connsiteY0" fmla="*/ 28575 h 123825"/>
              <a:gd name="connsiteX1" fmla="*/ 323850 w 6038850"/>
              <a:gd name="connsiteY1" fmla="*/ 19050 h 123825"/>
              <a:gd name="connsiteX2" fmla="*/ 371475 w 6038850"/>
              <a:gd name="connsiteY2" fmla="*/ 9525 h 123825"/>
              <a:gd name="connsiteX3" fmla="*/ 1885950 w 6038850"/>
              <a:gd name="connsiteY3" fmla="*/ 19050 h 123825"/>
              <a:gd name="connsiteX4" fmla="*/ 1924050 w 6038850"/>
              <a:gd name="connsiteY4" fmla="*/ 28575 h 123825"/>
              <a:gd name="connsiteX5" fmla="*/ 2019300 w 6038850"/>
              <a:gd name="connsiteY5" fmla="*/ 38100 h 123825"/>
              <a:gd name="connsiteX6" fmla="*/ 2076450 w 6038850"/>
              <a:gd name="connsiteY6" fmla="*/ 57150 h 123825"/>
              <a:gd name="connsiteX7" fmla="*/ 2200275 w 6038850"/>
              <a:gd name="connsiteY7" fmla="*/ 85725 h 123825"/>
              <a:gd name="connsiteX8" fmla="*/ 2466975 w 6038850"/>
              <a:gd name="connsiteY8" fmla="*/ 76200 h 123825"/>
              <a:gd name="connsiteX9" fmla="*/ 2505075 w 6038850"/>
              <a:gd name="connsiteY9" fmla="*/ 66675 h 123825"/>
              <a:gd name="connsiteX10" fmla="*/ 2590800 w 6038850"/>
              <a:gd name="connsiteY10" fmla="*/ 38100 h 123825"/>
              <a:gd name="connsiteX11" fmla="*/ 2619375 w 6038850"/>
              <a:gd name="connsiteY11" fmla="*/ 28575 h 123825"/>
              <a:gd name="connsiteX12" fmla="*/ 2676525 w 6038850"/>
              <a:gd name="connsiteY12" fmla="*/ 19050 h 123825"/>
              <a:gd name="connsiteX13" fmla="*/ 2714625 w 6038850"/>
              <a:gd name="connsiteY13" fmla="*/ 9525 h 123825"/>
              <a:gd name="connsiteX14" fmla="*/ 2800350 w 6038850"/>
              <a:gd name="connsiteY14" fmla="*/ 0 h 123825"/>
              <a:gd name="connsiteX15" fmla="*/ 3248025 w 6038850"/>
              <a:gd name="connsiteY15" fmla="*/ 9525 h 123825"/>
              <a:gd name="connsiteX16" fmla="*/ 3457575 w 6038850"/>
              <a:gd name="connsiteY16" fmla="*/ 28575 h 123825"/>
              <a:gd name="connsiteX17" fmla="*/ 3962400 w 6038850"/>
              <a:gd name="connsiteY17" fmla="*/ 19050 h 123825"/>
              <a:gd name="connsiteX18" fmla="*/ 4429125 w 6038850"/>
              <a:gd name="connsiteY18" fmla="*/ 28575 h 123825"/>
              <a:gd name="connsiteX19" fmla="*/ 4486275 w 6038850"/>
              <a:gd name="connsiteY19" fmla="*/ 38100 h 123825"/>
              <a:gd name="connsiteX20" fmla="*/ 4829175 w 6038850"/>
              <a:gd name="connsiteY20" fmla="*/ 47625 h 123825"/>
              <a:gd name="connsiteX21" fmla="*/ 5010150 w 6038850"/>
              <a:gd name="connsiteY21" fmla="*/ 57150 h 123825"/>
              <a:gd name="connsiteX22" fmla="*/ 5067300 w 6038850"/>
              <a:gd name="connsiteY22" fmla="*/ 66675 h 123825"/>
              <a:gd name="connsiteX23" fmla="*/ 5153025 w 6038850"/>
              <a:gd name="connsiteY23" fmla="*/ 76200 h 123825"/>
              <a:gd name="connsiteX24" fmla="*/ 5181600 w 6038850"/>
              <a:gd name="connsiteY24" fmla="*/ 85725 h 123825"/>
              <a:gd name="connsiteX25" fmla="*/ 5257800 w 6038850"/>
              <a:gd name="connsiteY25" fmla="*/ 104775 h 123825"/>
              <a:gd name="connsiteX26" fmla="*/ 5353050 w 6038850"/>
              <a:gd name="connsiteY26" fmla="*/ 123825 h 123825"/>
              <a:gd name="connsiteX27" fmla="*/ 5667375 w 6038850"/>
              <a:gd name="connsiteY27" fmla="*/ 114300 h 123825"/>
              <a:gd name="connsiteX28" fmla="*/ 5715000 w 6038850"/>
              <a:gd name="connsiteY28" fmla="*/ 104775 h 123825"/>
              <a:gd name="connsiteX29" fmla="*/ 5772150 w 6038850"/>
              <a:gd name="connsiteY29" fmla="*/ 95250 h 123825"/>
              <a:gd name="connsiteX30" fmla="*/ 5972175 w 6038850"/>
              <a:gd name="connsiteY30" fmla="*/ 85725 h 123825"/>
              <a:gd name="connsiteX31" fmla="*/ 6000750 w 6038850"/>
              <a:gd name="connsiteY31" fmla="*/ 76200 h 123825"/>
              <a:gd name="connsiteX32" fmla="*/ 6038850 w 6038850"/>
              <a:gd name="connsiteY32" fmla="*/ 476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38850" h="123825">
                <a:moveTo>
                  <a:pt x="0" y="28575"/>
                </a:moveTo>
                <a:cubicBezTo>
                  <a:pt x="107950" y="25400"/>
                  <a:pt x="215995" y="24581"/>
                  <a:pt x="323850" y="19050"/>
                </a:cubicBezTo>
                <a:cubicBezTo>
                  <a:pt x="340018" y="18221"/>
                  <a:pt x="355286" y="9525"/>
                  <a:pt x="371475" y="9525"/>
                </a:cubicBezTo>
                <a:lnTo>
                  <a:pt x="1885950" y="19050"/>
                </a:lnTo>
                <a:cubicBezTo>
                  <a:pt x="1898650" y="22225"/>
                  <a:pt x="1911091" y="26724"/>
                  <a:pt x="1924050" y="28575"/>
                </a:cubicBezTo>
                <a:cubicBezTo>
                  <a:pt x="1955638" y="33088"/>
                  <a:pt x="1987938" y="32220"/>
                  <a:pt x="2019300" y="38100"/>
                </a:cubicBezTo>
                <a:cubicBezTo>
                  <a:pt x="2039037" y="41801"/>
                  <a:pt x="2056969" y="52280"/>
                  <a:pt x="2076450" y="57150"/>
                </a:cubicBezTo>
                <a:cubicBezTo>
                  <a:pt x="2244602" y="99188"/>
                  <a:pt x="2121430" y="59443"/>
                  <a:pt x="2200275" y="85725"/>
                </a:cubicBezTo>
                <a:cubicBezTo>
                  <a:pt x="2289175" y="82550"/>
                  <a:pt x="2378192" y="81749"/>
                  <a:pt x="2466975" y="76200"/>
                </a:cubicBezTo>
                <a:cubicBezTo>
                  <a:pt x="2480040" y="75383"/>
                  <a:pt x="2492536" y="70437"/>
                  <a:pt x="2505075" y="66675"/>
                </a:cubicBezTo>
                <a:lnTo>
                  <a:pt x="2590800" y="38100"/>
                </a:lnTo>
                <a:cubicBezTo>
                  <a:pt x="2600325" y="34925"/>
                  <a:pt x="2609471" y="30226"/>
                  <a:pt x="2619375" y="28575"/>
                </a:cubicBezTo>
                <a:cubicBezTo>
                  <a:pt x="2638425" y="25400"/>
                  <a:pt x="2657587" y="22838"/>
                  <a:pt x="2676525" y="19050"/>
                </a:cubicBezTo>
                <a:cubicBezTo>
                  <a:pt x="2689362" y="16483"/>
                  <a:pt x="2701686" y="11516"/>
                  <a:pt x="2714625" y="9525"/>
                </a:cubicBezTo>
                <a:cubicBezTo>
                  <a:pt x="2743042" y="5153"/>
                  <a:pt x="2771775" y="3175"/>
                  <a:pt x="2800350" y="0"/>
                </a:cubicBezTo>
                <a:lnTo>
                  <a:pt x="3248025" y="9525"/>
                </a:lnTo>
                <a:cubicBezTo>
                  <a:pt x="3315054" y="11759"/>
                  <a:pt x="3390061" y="21073"/>
                  <a:pt x="3457575" y="28575"/>
                </a:cubicBezTo>
                <a:lnTo>
                  <a:pt x="3962400" y="19050"/>
                </a:lnTo>
                <a:cubicBezTo>
                  <a:pt x="4118007" y="19050"/>
                  <a:pt x="4273620" y="22920"/>
                  <a:pt x="4429125" y="28575"/>
                </a:cubicBezTo>
                <a:cubicBezTo>
                  <a:pt x="4448425" y="29277"/>
                  <a:pt x="4466984" y="37181"/>
                  <a:pt x="4486275" y="38100"/>
                </a:cubicBezTo>
                <a:cubicBezTo>
                  <a:pt x="4600490" y="43539"/>
                  <a:pt x="4714906" y="43470"/>
                  <a:pt x="4829175" y="47625"/>
                </a:cubicBezTo>
                <a:cubicBezTo>
                  <a:pt x="4889544" y="49820"/>
                  <a:pt x="4949825" y="53975"/>
                  <a:pt x="5010150" y="57150"/>
                </a:cubicBezTo>
                <a:cubicBezTo>
                  <a:pt x="5029200" y="60325"/>
                  <a:pt x="5048157" y="64123"/>
                  <a:pt x="5067300" y="66675"/>
                </a:cubicBezTo>
                <a:cubicBezTo>
                  <a:pt x="5095799" y="70475"/>
                  <a:pt x="5124665" y="71473"/>
                  <a:pt x="5153025" y="76200"/>
                </a:cubicBezTo>
                <a:cubicBezTo>
                  <a:pt x="5162929" y="77851"/>
                  <a:pt x="5171914" y="83083"/>
                  <a:pt x="5181600" y="85725"/>
                </a:cubicBezTo>
                <a:cubicBezTo>
                  <a:pt x="5206859" y="92614"/>
                  <a:pt x="5231975" y="100471"/>
                  <a:pt x="5257800" y="104775"/>
                </a:cubicBezTo>
                <a:cubicBezTo>
                  <a:pt x="5327863" y="116452"/>
                  <a:pt x="5296214" y="109616"/>
                  <a:pt x="5353050" y="123825"/>
                </a:cubicBezTo>
                <a:cubicBezTo>
                  <a:pt x="5457825" y="120650"/>
                  <a:pt x="5562697" y="119809"/>
                  <a:pt x="5667375" y="114300"/>
                </a:cubicBezTo>
                <a:cubicBezTo>
                  <a:pt x="5683542" y="113449"/>
                  <a:pt x="5699072" y="107671"/>
                  <a:pt x="5715000" y="104775"/>
                </a:cubicBezTo>
                <a:cubicBezTo>
                  <a:pt x="5734001" y="101320"/>
                  <a:pt x="5752890" y="96677"/>
                  <a:pt x="5772150" y="95250"/>
                </a:cubicBezTo>
                <a:cubicBezTo>
                  <a:pt x="5838718" y="90319"/>
                  <a:pt x="5905500" y="88900"/>
                  <a:pt x="5972175" y="85725"/>
                </a:cubicBezTo>
                <a:cubicBezTo>
                  <a:pt x="5981700" y="82550"/>
                  <a:pt x="5991770" y="80690"/>
                  <a:pt x="6000750" y="76200"/>
                </a:cubicBezTo>
                <a:cubicBezTo>
                  <a:pt x="6022291" y="65430"/>
                  <a:pt x="6025455" y="61020"/>
                  <a:pt x="6038850" y="47625"/>
                </a:cubicBezTo>
              </a:path>
            </a:pathLst>
          </a:custGeom>
          <a:noFill/>
          <a:ln w="139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411277BD-352E-4CC6-B131-FE90A33D5059}"/>
              </a:ext>
            </a:extLst>
          </p:cNvPr>
          <p:cNvSpPr txBox="1"/>
          <p:nvPr/>
        </p:nvSpPr>
        <p:spPr>
          <a:xfrm>
            <a:off x="6188680" y="1790041"/>
            <a:ext cx="21434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Productstromen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Regulier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Vlog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AH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Biologisch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BD</a:t>
            </a:r>
          </a:p>
        </p:txBody>
      </p:sp>
      <p:pic>
        <p:nvPicPr>
          <p:cNvPr id="27" name="Afbeelding 26" descr="Afbeelding met tekening&#10;&#10;Automatisch gegenereerde beschrijving">
            <a:extLst>
              <a:ext uri="{FF2B5EF4-FFF2-40B4-BE49-F238E27FC236}">
                <a16:creationId xmlns:a16="http://schemas.microsoft.com/office/drawing/2014/main" id="{8D1A73D2-9D22-4652-8D61-9AAFEC046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4280469" y="3377464"/>
            <a:ext cx="1405140" cy="1755702"/>
          </a:xfrm>
          <a:prstGeom prst="rect">
            <a:avLst/>
          </a:prstGeom>
        </p:spPr>
      </p:pic>
      <p:pic>
        <p:nvPicPr>
          <p:cNvPr id="28" name="Afbeelding 27" descr="Afbeelding met tekening&#10;&#10;Automatisch gegenereerde beschrijving">
            <a:extLst>
              <a:ext uri="{FF2B5EF4-FFF2-40B4-BE49-F238E27FC236}">
                <a16:creationId xmlns:a16="http://schemas.microsoft.com/office/drawing/2014/main" id="{4B88B75F-85B1-4D40-959A-DC1685DB2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6949260" y="3356243"/>
            <a:ext cx="1405140" cy="1755702"/>
          </a:xfrm>
          <a:prstGeom prst="rect">
            <a:avLst/>
          </a:prstGeom>
        </p:spPr>
      </p:pic>
      <p:pic>
        <p:nvPicPr>
          <p:cNvPr id="29" name="Afbeelding 28" descr="Afbeelding met tekening&#10;&#10;Automatisch gegenereerde beschrijving">
            <a:extLst>
              <a:ext uri="{FF2B5EF4-FFF2-40B4-BE49-F238E27FC236}">
                <a16:creationId xmlns:a16="http://schemas.microsoft.com/office/drawing/2014/main" id="{B4F05F32-BF73-4D77-B9AD-DF06922B8B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5682730" y="3356243"/>
            <a:ext cx="1405140" cy="1755702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4489D83-FE75-4E19-BDBD-E4C1176D362C}"/>
              </a:ext>
            </a:extLst>
          </p:cNvPr>
          <p:cNvSpPr txBox="1"/>
          <p:nvPr/>
        </p:nvSpPr>
        <p:spPr>
          <a:xfrm>
            <a:off x="8812981" y="391410"/>
            <a:ext cx="2824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Opbouw van het verdienmodel</a:t>
            </a:r>
          </a:p>
        </p:txBody>
      </p:sp>
      <p:pic>
        <p:nvPicPr>
          <p:cNvPr id="1026" name="Picture 2" descr="Amsterdammer minder trots op eigen stad | MarketingTribune B2B">
            <a:extLst>
              <a:ext uri="{FF2B5EF4-FFF2-40B4-BE49-F238E27FC236}">
                <a16:creationId xmlns:a16="http://schemas.microsoft.com/office/drawing/2014/main" id="{0D5629DC-037F-4E54-AACC-A62D6E21E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249" y="2578231"/>
            <a:ext cx="3065766" cy="17244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verijssel steekt 3,75 miljoen euro in leefbaarheid platteland - RTV Oost">
            <a:extLst>
              <a:ext uri="{FF2B5EF4-FFF2-40B4-BE49-F238E27FC236}">
                <a16:creationId xmlns:a16="http://schemas.microsoft.com/office/drawing/2014/main" id="{B1AD8FCE-17E7-44AB-97EE-467A4139F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3" y="2578231"/>
            <a:ext cx="3065766" cy="17239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plant, gras&#10;&#10;Automatisch gegenereerde beschrijving">
            <a:extLst>
              <a:ext uri="{FF2B5EF4-FFF2-40B4-BE49-F238E27FC236}">
                <a16:creationId xmlns:a16="http://schemas.microsoft.com/office/drawing/2014/main" id="{DC0E75A2-E0DB-40DC-9014-6CF72DCAE4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231" l="74541" r="89064">
                        <a14:foregroundMark x1="85652" y1="44923" x2="85652" y2="44923"/>
                        <a14:foregroundMark x1="88364" y1="33231" x2="88364" y2="33231"/>
                        <a14:foregroundMark x1="80665" y1="95615" x2="80665" y2="95615"/>
                        <a14:foregroundMark x1="81627" y1="69846" x2="81627" y2="69846"/>
                        <a14:foregroundMark x1="78040" y1="96231" x2="78040" y2="96231"/>
                        <a14:foregroundMark x1="79965" y1="21231" x2="79965" y2="21231"/>
                      </a14:backgroundRemoval>
                    </a14:imgEffect>
                  </a14:imgLayer>
                </a14:imgProps>
              </a:ext>
            </a:extLst>
          </a:blip>
          <a:srcRect l="72884" r="9034"/>
          <a:stretch/>
        </p:blipFill>
        <p:spPr>
          <a:xfrm>
            <a:off x="780121" y="1683949"/>
            <a:ext cx="329058" cy="2069831"/>
          </a:xfrm>
          <a:prstGeom prst="rect">
            <a:avLst/>
          </a:prstGeom>
        </p:spPr>
      </p:pic>
      <p:pic>
        <p:nvPicPr>
          <p:cNvPr id="8" name="Afbeelding 7" descr="Afbeelding met plant, gras&#10;&#10;Automatisch gegenereerde beschrijving">
            <a:extLst>
              <a:ext uri="{FF2B5EF4-FFF2-40B4-BE49-F238E27FC236}">
                <a16:creationId xmlns:a16="http://schemas.microsoft.com/office/drawing/2014/main" id="{37F17702-7FDB-43D2-823A-357BB58B27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231" l="74541" r="89064">
                        <a14:foregroundMark x1="85652" y1="44923" x2="85652" y2="44923"/>
                        <a14:foregroundMark x1="88364" y1="33231" x2="88364" y2="33231"/>
                        <a14:foregroundMark x1="80665" y1="95615" x2="80665" y2="95615"/>
                        <a14:foregroundMark x1="81627" y1="69846" x2="81627" y2="69846"/>
                        <a14:foregroundMark x1="78040" y1="96231" x2="78040" y2="96231"/>
                        <a14:foregroundMark x1="79965" y1="21231" x2="79965" y2="21231"/>
                      </a14:backgroundRemoval>
                    </a14:imgEffect>
                  </a14:imgLayer>
                </a14:imgProps>
              </a:ext>
            </a:extLst>
          </a:blip>
          <a:srcRect l="72884" r="9034"/>
          <a:stretch/>
        </p:blipFill>
        <p:spPr>
          <a:xfrm>
            <a:off x="425524" y="1548102"/>
            <a:ext cx="329058" cy="2069831"/>
          </a:xfrm>
          <a:prstGeom prst="rect">
            <a:avLst/>
          </a:prstGeom>
        </p:spPr>
      </p:pic>
      <p:pic>
        <p:nvPicPr>
          <p:cNvPr id="9" name="Afbeelding 8" descr="Afbeelding met plant, gras&#10;&#10;Automatisch gegenereerde beschrijving">
            <a:extLst>
              <a:ext uri="{FF2B5EF4-FFF2-40B4-BE49-F238E27FC236}">
                <a16:creationId xmlns:a16="http://schemas.microsoft.com/office/drawing/2014/main" id="{9664E9F6-704D-453C-8EE8-4F5364B303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231" l="74541" r="89064">
                        <a14:foregroundMark x1="85652" y1="44923" x2="85652" y2="44923"/>
                        <a14:foregroundMark x1="88364" y1="33231" x2="88364" y2="33231"/>
                        <a14:foregroundMark x1="80665" y1="95615" x2="80665" y2="95615"/>
                        <a14:foregroundMark x1="81627" y1="69846" x2="81627" y2="69846"/>
                        <a14:foregroundMark x1="78040" y1="96231" x2="78040" y2="96231"/>
                        <a14:foregroundMark x1="79965" y1="21231" x2="79965" y2="21231"/>
                      </a14:backgroundRemoval>
                    </a14:imgEffect>
                  </a14:imgLayer>
                </a14:imgProps>
              </a:ext>
            </a:extLst>
          </a:blip>
          <a:srcRect l="72884" r="9034"/>
          <a:stretch/>
        </p:blipFill>
        <p:spPr>
          <a:xfrm>
            <a:off x="1134801" y="1576977"/>
            <a:ext cx="329058" cy="2069831"/>
          </a:xfrm>
          <a:prstGeom prst="rect">
            <a:avLst/>
          </a:prstGeom>
        </p:spPr>
      </p:pic>
      <p:pic>
        <p:nvPicPr>
          <p:cNvPr id="10" name="Afbeelding 9" descr="Afbeelding met plant, gras&#10;&#10;Automatisch gegenereerde beschrijving">
            <a:extLst>
              <a:ext uri="{FF2B5EF4-FFF2-40B4-BE49-F238E27FC236}">
                <a16:creationId xmlns:a16="http://schemas.microsoft.com/office/drawing/2014/main" id="{07BDE2F0-19A1-4883-9CB8-81460621A9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231" l="74541" r="89064">
                        <a14:foregroundMark x1="85652" y1="44923" x2="85652" y2="44923"/>
                        <a14:foregroundMark x1="88364" y1="33231" x2="88364" y2="33231"/>
                        <a14:foregroundMark x1="80665" y1="95615" x2="80665" y2="95615"/>
                        <a14:foregroundMark x1="81627" y1="69846" x2="81627" y2="69846"/>
                        <a14:foregroundMark x1="78040" y1="96231" x2="78040" y2="96231"/>
                        <a14:foregroundMark x1="79965" y1="21231" x2="79965" y2="21231"/>
                      </a14:backgroundRemoval>
                    </a14:imgEffect>
                  </a14:imgLayer>
                </a14:imgProps>
              </a:ext>
            </a:extLst>
          </a:blip>
          <a:srcRect l="72884" r="9034"/>
          <a:stretch/>
        </p:blipFill>
        <p:spPr>
          <a:xfrm>
            <a:off x="58719" y="1695065"/>
            <a:ext cx="329058" cy="2069831"/>
          </a:xfrm>
          <a:prstGeom prst="rect">
            <a:avLst/>
          </a:prstGeom>
        </p:spPr>
      </p:pic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303C301F-9EAA-42CB-BC49-9255F382558E}"/>
              </a:ext>
            </a:extLst>
          </p:cNvPr>
          <p:cNvSpPr/>
          <p:nvPr/>
        </p:nvSpPr>
        <p:spPr>
          <a:xfrm>
            <a:off x="1685731" y="4481502"/>
            <a:ext cx="584975" cy="2162175"/>
          </a:xfrm>
          <a:custGeom>
            <a:avLst/>
            <a:gdLst>
              <a:gd name="connsiteX0" fmla="*/ 247650 w 584975"/>
              <a:gd name="connsiteY0" fmla="*/ 2162175 h 2162175"/>
              <a:gd name="connsiteX1" fmla="*/ 209550 w 584975"/>
              <a:gd name="connsiteY1" fmla="*/ 1819275 h 2162175"/>
              <a:gd name="connsiteX2" fmla="*/ 190500 w 584975"/>
              <a:gd name="connsiteY2" fmla="*/ 1714500 h 2162175"/>
              <a:gd name="connsiteX3" fmla="*/ 180975 w 584975"/>
              <a:gd name="connsiteY3" fmla="*/ 1609725 h 2162175"/>
              <a:gd name="connsiteX4" fmla="*/ 200025 w 584975"/>
              <a:gd name="connsiteY4" fmla="*/ 1076325 h 2162175"/>
              <a:gd name="connsiteX5" fmla="*/ 209550 w 584975"/>
              <a:gd name="connsiteY5" fmla="*/ 1028700 h 2162175"/>
              <a:gd name="connsiteX6" fmla="*/ 228600 w 584975"/>
              <a:gd name="connsiteY6" fmla="*/ 752475 h 2162175"/>
              <a:gd name="connsiteX7" fmla="*/ 219075 w 584975"/>
              <a:gd name="connsiteY7" fmla="*/ 28575 h 2162175"/>
              <a:gd name="connsiteX8" fmla="*/ 190500 w 584975"/>
              <a:gd name="connsiteY8" fmla="*/ 66675 h 2162175"/>
              <a:gd name="connsiteX9" fmla="*/ 171450 w 584975"/>
              <a:gd name="connsiteY9" fmla="*/ 114300 h 2162175"/>
              <a:gd name="connsiteX10" fmla="*/ 152400 w 584975"/>
              <a:gd name="connsiteY10" fmla="*/ 152400 h 2162175"/>
              <a:gd name="connsiteX11" fmla="*/ 133350 w 584975"/>
              <a:gd name="connsiteY11" fmla="*/ 180975 h 2162175"/>
              <a:gd name="connsiteX12" fmla="*/ 114300 w 584975"/>
              <a:gd name="connsiteY12" fmla="*/ 228600 h 2162175"/>
              <a:gd name="connsiteX13" fmla="*/ 76200 w 584975"/>
              <a:gd name="connsiteY13" fmla="*/ 295275 h 2162175"/>
              <a:gd name="connsiteX14" fmla="*/ 57150 w 584975"/>
              <a:gd name="connsiteY14" fmla="*/ 352425 h 2162175"/>
              <a:gd name="connsiteX15" fmla="*/ 47625 w 584975"/>
              <a:gd name="connsiteY15" fmla="*/ 381000 h 2162175"/>
              <a:gd name="connsiteX16" fmla="*/ 38100 w 584975"/>
              <a:gd name="connsiteY16" fmla="*/ 409575 h 2162175"/>
              <a:gd name="connsiteX17" fmla="*/ 28575 w 584975"/>
              <a:gd name="connsiteY17" fmla="*/ 438150 h 2162175"/>
              <a:gd name="connsiteX18" fmla="*/ 0 w 584975"/>
              <a:gd name="connsiteY18" fmla="*/ 600075 h 2162175"/>
              <a:gd name="connsiteX19" fmla="*/ 28575 w 584975"/>
              <a:gd name="connsiteY19" fmla="*/ 647700 h 2162175"/>
              <a:gd name="connsiteX20" fmla="*/ 85725 w 584975"/>
              <a:gd name="connsiteY20" fmla="*/ 638175 h 2162175"/>
              <a:gd name="connsiteX21" fmla="*/ 161925 w 584975"/>
              <a:gd name="connsiteY21" fmla="*/ 628650 h 2162175"/>
              <a:gd name="connsiteX22" fmla="*/ 200025 w 584975"/>
              <a:gd name="connsiteY22" fmla="*/ 619125 h 2162175"/>
              <a:gd name="connsiteX23" fmla="*/ 266700 w 584975"/>
              <a:gd name="connsiteY23" fmla="*/ 600075 h 2162175"/>
              <a:gd name="connsiteX24" fmla="*/ 352425 w 584975"/>
              <a:gd name="connsiteY24" fmla="*/ 590550 h 2162175"/>
              <a:gd name="connsiteX25" fmla="*/ 390525 w 584975"/>
              <a:gd name="connsiteY25" fmla="*/ 581025 h 2162175"/>
              <a:gd name="connsiteX26" fmla="*/ 581025 w 584975"/>
              <a:gd name="connsiteY26" fmla="*/ 571500 h 2162175"/>
              <a:gd name="connsiteX27" fmla="*/ 561975 w 584975"/>
              <a:gd name="connsiteY27" fmla="*/ 533400 h 2162175"/>
              <a:gd name="connsiteX28" fmla="*/ 542925 w 584975"/>
              <a:gd name="connsiteY28" fmla="*/ 504825 h 2162175"/>
              <a:gd name="connsiteX29" fmla="*/ 514350 w 584975"/>
              <a:gd name="connsiteY29" fmla="*/ 447675 h 2162175"/>
              <a:gd name="connsiteX30" fmla="*/ 504825 w 584975"/>
              <a:gd name="connsiteY30" fmla="*/ 409575 h 2162175"/>
              <a:gd name="connsiteX31" fmla="*/ 457200 w 584975"/>
              <a:gd name="connsiteY31" fmla="*/ 323850 h 2162175"/>
              <a:gd name="connsiteX32" fmla="*/ 438150 w 584975"/>
              <a:gd name="connsiteY32" fmla="*/ 266700 h 2162175"/>
              <a:gd name="connsiteX33" fmla="*/ 428625 w 584975"/>
              <a:gd name="connsiteY33" fmla="*/ 238125 h 2162175"/>
              <a:gd name="connsiteX34" fmla="*/ 390525 w 584975"/>
              <a:gd name="connsiteY34" fmla="*/ 171450 h 2162175"/>
              <a:gd name="connsiteX35" fmla="*/ 381000 w 584975"/>
              <a:gd name="connsiteY35" fmla="*/ 133350 h 2162175"/>
              <a:gd name="connsiteX36" fmla="*/ 352425 w 584975"/>
              <a:gd name="connsiteY36" fmla="*/ 114300 h 2162175"/>
              <a:gd name="connsiteX37" fmla="*/ 276225 w 584975"/>
              <a:gd name="connsiteY37" fmla="*/ 19050 h 2162175"/>
              <a:gd name="connsiteX38" fmla="*/ 247650 w 584975"/>
              <a:gd name="connsiteY38" fmla="*/ 0 h 2162175"/>
              <a:gd name="connsiteX39" fmla="*/ 228600 w 584975"/>
              <a:gd name="connsiteY39" fmla="*/ 19050 h 216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84975" h="2162175">
                <a:moveTo>
                  <a:pt x="247650" y="2162175"/>
                </a:moveTo>
                <a:cubicBezTo>
                  <a:pt x="234950" y="2047875"/>
                  <a:pt x="223145" y="1933472"/>
                  <a:pt x="209550" y="1819275"/>
                </a:cubicBezTo>
                <a:cubicBezTo>
                  <a:pt x="205966" y="1789167"/>
                  <a:pt x="196602" y="1745008"/>
                  <a:pt x="190500" y="1714500"/>
                </a:cubicBezTo>
                <a:cubicBezTo>
                  <a:pt x="187325" y="1679575"/>
                  <a:pt x="180975" y="1644794"/>
                  <a:pt x="180975" y="1609725"/>
                </a:cubicBezTo>
                <a:cubicBezTo>
                  <a:pt x="180975" y="1398998"/>
                  <a:pt x="169934" y="1256870"/>
                  <a:pt x="200025" y="1076325"/>
                </a:cubicBezTo>
                <a:cubicBezTo>
                  <a:pt x="202687" y="1060356"/>
                  <a:pt x="206375" y="1044575"/>
                  <a:pt x="209550" y="1028700"/>
                </a:cubicBezTo>
                <a:cubicBezTo>
                  <a:pt x="215242" y="960391"/>
                  <a:pt x="228600" y="811325"/>
                  <a:pt x="228600" y="752475"/>
                </a:cubicBezTo>
                <a:cubicBezTo>
                  <a:pt x="228600" y="511154"/>
                  <a:pt x="222250" y="269875"/>
                  <a:pt x="219075" y="28575"/>
                </a:cubicBezTo>
                <a:cubicBezTo>
                  <a:pt x="209550" y="41275"/>
                  <a:pt x="198210" y="52798"/>
                  <a:pt x="190500" y="66675"/>
                </a:cubicBezTo>
                <a:cubicBezTo>
                  <a:pt x="182197" y="81621"/>
                  <a:pt x="178394" y="98676"/>
                  <a:pt x="171450" y="114300"/>
                </a:cubicBezTo>
                <a:cubicBezTo>
                  <a:pt x="165683" y="127275"/>
                  <a:pt x="159445" y="140072"/>
                  <a:pt x="152400" y="152400"/>
                </a:cubicBezTo>
                <a:cubicBezTo>
                  <a:pt x="146720" y="162339"/>
                  <a:pt x="138470" y="170736"/>
                  <a:pt x="133350" y="180975"/>
                </a:cubicBezTo>
                <a:cubicBezTo>
                  <a:pt x="125704" y="196268"/>
                  <a:pt x="121946" y="213307"/>
                  <a:pt x="114300" y="228600"/>
                </a:cubicBezTo>
                <a:cubicBezTo>
                  <a:pt x="79934" y="297333"/>
                  <a:pt x="109598" y="211780"/>
                  <a:pt x="76200" y="295275"/>
                </a:cubicBezTo>
                <a:cubicBezTo>
                  <a:pt x="68742" y="313919"/>
                  <a:pt x="63500" y="333375"/>
                  <a:pt x="57150" y="352425"/>
                </a:cubicBezTo>
                <a:lnTo>
                  <a:pt x="47625" y="381000"/>
                </a:lnTo>
                <a:lnTo>
                  <a:pt x="38100" y="409575"/>
                </a:lnTo>
                <a:lnTo>
                  <a:pt x="28575" y="438150"/>
                </a:lnTo>
                <a:cubicBezTo>
                  <a:pt x="8105" y="581439"/>
                  <a:pt x="23724" y="528903"/>
                  <a:pt x="0" y="600075"/>
                </a:cubicBezTo>
                <a:cubicBezTo>
                  <a:pt x="9525" y="615950"/>
                  <a:pt x="11657" y="640181"/>
                  <a:pt x="28575" y="647700"/>
                </a:cubicBezTo>
                <a:cubicBezTo>
                  <a:pt x="46223" y="655544"/>
                  <a:pt x="66606" y="640906"/>
                  <a:pt x="85725" y="638175"/>
                </a:cubicBezTo>
                <a:cubicBezTo>
                  <a:pt x="111065" y="634555"/>
                  <a:pt x="136676" y="632858"/>
                  <a:pt x="161925" y="628650"/>
                </a:cubicBezTo>
                <a:cubicBezTo>
                  <a:pt x="174838" y="626498"/>
                  <a:pt x="187438" y="622721"/>
                  <a:pt x="200025" y="619125"/>
                </a:cubicBezTo>
                <a:cubicBezTo>
                  <a:pt x="229068" y="610827"/>
                  <a:pt x="234442" y="605038"/>
                  <a:pt x="266700" y="600075"/>
                </a:cubicBezTo>
                <a:cubicBezTo>
                  <a:pt x="295117" y="595703"/>
                  <a:pt x="323850" y="593725"/>
                  <a:pt x="352425" y="590550"/>
                </a:cubicBezTo>
                <a:cubicBezTo>
                  <a:pt x="365125" y="587375"/>
                  <a:pt x="377479" y="582112"/>
                  <a:pt x="390525" y="581025"/>
                </a:cubicBezTo>
                <a:cubicBezTo>
                  <a:pt x="453885" y="575745"/>
                  <a:pt x="519765" y="588517"/>
                  <a:pt x="581025" y="571500"/>
                </a:cubicBezTo>
                <a:cubicBezTo>
                  <a:pt x="594706" y="567700"/>
                  <a:pt x="569020" y="545728"/>
                  <a:pt x="561975" y="533400"/>
                </a:cubicBezTo>
                <a:cubicBezTo>
                  <a:pt x="556295" y="523461"/>
                  <a:pt x="548045" y="515064"/>
                  <a:pt x="542925" y="504825"/>
                </a:cubicBezTo>
                <a:cubicBezTo>
                  <a:pt x="503490" y="425955"/>
                  <a:pt x="568945" y="529567"/>
                  <a:pt x="514350" y="447675"/>
                </a:cubicBezTo>
                <a:cubicBezTo>
                  <a:pt x="511175" y="434975"/>
                  <a:pt x="510142" y="421538"/>
                  <a:pt x="504825" y="409575"/>
                </a:cubicBezTo>
                <a:cubicBezTo>
                  <a:pt x="456490" y="300822"/>
                  <a:pt x="494082" y="416054"/>
                  <a:pt x="457200" y="323850"/>
                </a:cubicBezTo>
                <a:cubicBezTo>
                  <a:pt x="449742" y="305206"/>
                  <a:pt x="444500" y="285750"/>
                  <a:pt x="438150" y="266700"/>
                </a:cubicBezTo>
                <a:cubicBezTo>
                  <a:pt x="434975" y="257175"/>
                  <a:pt x="433115" y="247105"/>
                  <a:pt x="428625" y="238125"/>
                </a:cubicBezTo>
                <a:cubicBezTo>
                  <a:pt x="404455" y="189786"/>
                  <a:pt x="417451" y="211839"/>
                  <a:pt x="390525" y="171450"/>
                </a:cubicBezTo>
                <a:cubicBezTo>
                  <a:pt x="387350" y="158750"/>
                  <a:pt x="388262" y="144242"/>
                  <a:pt x="381000" y="133350"/>
                </a:cubicBezTo>
                <a:cubicBezTo>
                  <a:pt x="374650" y="123825"/>
                  <a:pt x="359754" y="123094"/>
                  <a:pt x="352425" y="114300"/>
                </a:cubicBezTo>
                <a:cubicBezTo>
                  <a:pt x="296812" y="47564"/>
                  <a:pt x="389929" y="94852"/>
                  <a:pt x="276225" y="19050"/>
                </a:cubicBezTo>
                <a:cubicBezTo>
                  <a:pt x="266700" y="12700"/>
                  <a:pt x="259098" y="0"/>
                  <a:pt x="247650" y="0"/>
                </a:cubicBezTo>
                <a:cubicBezTo>
                  <a:pt x="238670" y="0"/>
                  <a:pt x="234950" y="12700"/>
                  <a:pt x="228600" y="1905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Afbeelding 31" descr="Afbeelding met kamer, tekening&#10;&#10;Automatisch gegenereerde beschrijving">
            <a:extLst>
              <a:ext uri="{FF2B5EF4-FFF2-40B4-BE49-F238E27FC236}">
                <a16:creationId xmlns:a16="http://schemas.microsoft.com/office/drawing/2014/main" id="{5D8B30FA-D216-48A8-9E58-CE08CF188E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38" b="93817" l="9839" r="89624">
                        <a14:foregroundMark x1="88193" y1="73987" x2="88193" y2="73987"/>
                        <a14:foregroundMark x1="65295" y1="84648" x2="65295" y2="84648"/>
                        <a14:foregroundMark x1="65832" y1="93817" x2="65832" y2="93817"/>
                        <a14:foregroundMark x1="55814" y1="11940" x2="55814" y2="11940"/>
                        <a14:foregroundMark x1="44902" y1="12793" x2="44902" y2="12793"/>
                        <a14:foregroundMark x1="57961" y1="17058" x2="57961" y2="17058"/>
                        <a14:foregroundMark x1="49374" y1="13859" x2="49374" y2="13859"/>
                        <a14:foregroundMark x1="45081" y1="8742" x2="45081" y2="8742"/>
                        <a14:foregroundMark x1="53309" y1="10021" x2="53309" y2="10021"/>
                        <a14:foregroundMark x1="28980" y1="13433" x2="28980" y2="13433"/>
                        <a14:foregroundMark x1="28444" y1="13859" x2="27370" y2="14499"/>
                        <a14:foregroundMark x1="22182" y1="15139" x2="22182" y2="15139"/>
                        <a14:foregroundMark x1="20751" y1="15139" x2="20751" y2="15139"/>
                        <a14:foregroundMark x1="26297" y1="12793" x2="26297" y2="12793"/>
                        <a14:foregroundMark x1="18605" y1="15778" x2="18605" y2="15778"/>
                        <a14:foregroundMark x1="51342" y1="3838" x2="51342" y2="3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8769" y="5114140"/>
            <a:ext cx="1330728" cy="1107169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1E3C5A4B-6056-476C-AEA9-55AE233F1B5E}"/>
              </a:ext>
            </a:extLst>
          </p:cNvPr>
          <p:cNvSpPr txBox="1"/>
          <p:nvPr/>
        </p:nvSpPr>
        <p:spPr>
          <a:xfrm>
            <a:off x="2169628" y="6163646"/>
            <a:ext cx="1172440" cy="338554"/>
          </a:xfrm>
          <a:prstGeom prst="rect">
            <a:avLst/>
          </a:prstGeom>
          <a:solidFill>
            <a:srgbClr val="83889F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/>
              <a:t>Kunstmest</a:t>
            </a: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FAE68E5C-5435-4C5F-BACA-C79A21C3317D}"/>
              </a:ext>
            </a:extLst>
          </p:cNvPr>
          <p:cNvSpPr txBox="1"/>
          <p:nvPr/>
        </p:nvSpPr>
        <p:spPr>
          <a:xfrm>
            <a:off x="3402927" y="5991153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(excl. B en BD)</a:t>
            </a:r>
          </a:p>
        </p:txBody>
      </p:sp>
    </p:spTree>
    <p:extLst>
      <p:ext uri="{BB962C8B-B14F-4D97-AF65-F5344CB8AC3E}">
        <p14:creationId xmlns:p14="http://schemas.microsoft.com/office/powerpoint/2010/main" val="985535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 descr="Afbeelding met lucht, buiten, natuur, zonsondergang&#10;&#10;Automatisch gegenereerde beschrijving">
            <a:extLst>
              <a:ext uri="{FF2B5EF4-FFF2-40B4-BE49-F238E27FC236}">
                <a16:creationId xmlns:a16="http://schemas.microsoft.com/office/drawing/2014/main" id="{BED17FE0-5539-4951-ACD0-FF4F3525A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78"/>
          <a:stretch/>
        </p:blipFill>
        <p:spPr>
          <a:xfrm>
            <a:off x="-55484" y="0"/>
            <a:ext cx="12302967" cy="625756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72F1F9F-0A77-4DD0-8D82-BCECB6F7B5BF}"/>
              </a:ext>
            </a:extLst>
          </p:cNvPr>
          <p:cNvSpPr txBox="1"/>
          <p:nvPr/>
        </p:nvSpPr>
        <p:spPr>
          <a:xfrm>
            <a:off x="8400390" y="5743811"/>
            <a:ext cx="2824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solidFill>
                  <a:schemeClr val="bg1"/>
                </a:solidFill>
              </a:rPr>
              <a:t>Input</a:t>
            </a:r>
          </a:p>
        </p:txBody>
      </p:sp>
      <p:pic>
        <p:nvPicPr>
          <p:cNvPr id="11" name="Afbeelding 10" descr="Afbeelding met tekening&#10;&#10;Automatisch gegenereerde beschrijving">
            <a:extLst>
              <a:ext uri="{FF2B5EF4-FFF2-40B4-BE49-F238E27FC236}">
                <a16:creationId xmlns:a16="http://schemas.microsoft.com/office/drawing/2014/main" id="{2616E5E3-B228-4385-969C-A6417F00D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242080" y="3825388"/>
            <a:ext cx="1405140" cy="1755702"/>
          </a:xfrm>
          <a:prstGeom prst="rect">
            <a:avLst/>
          </a:prstGeom>
        </p:spPr>
      </p:pic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553BA6EA-76EA-408C-9AD7-B2EBFA981A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-244549" y="3789584"/>
            <a:ext cx="1405140" cy="1755702"/>
          </a:xfrm>
          <a:prstGeom prst="rect">
            <a:avLst/>
          </a:prstGeom>
        </p:spPr>
      </p:pic>
      <p:pic>
        <p:nvPicPr>
          <p:cNvPr id="13" name="Afbeelding 12" descr="Afbeelding met tekening&#10;&#10;Automatisch gegenereerde beschrijving">
            <a:extLst>
              <a:ext uri="{FF2B5EF4-FFF2-40B4-BE49-F238E27FC236}">
                <a16:creationId xmlns:a16="http://schemas.microsoft.com/office/drawing/2014/main" id="{454D2E9A-1B39-4024-A35B-A802ECADC4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-274727" y="3486571"/>
            <a:ext cx="1405140" cy="1755702"/>
          </a:xfrm>
          <a:prstGeom prst="rect">
            <a:avLst/>
          </a:prstGeom>
        </p:spPr>
      </p:pic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E020DC0C-8A61-4B69-9B2B-87481AA0279D}"/>
              </a:ext>
            </a:extLst>
          </p:cNvPr>
          <p:cNvSpPr/>
          <p:nvPr/>
        </p:nvSpPr>
        <p:spPr>
          <a:xfrm>
            <a:off x="2589721" y="115567"/>
            <a:ext cx="6970968" cy="2348142"/>
          </a:xfrm>
          <a:custGeom>
            <a:avLst/>
            <a:gdLst>
              <a:gd name="connsiteX0" fmla="*/ 0 w 7688062"/>
              <a:gd name="connsiteY0" fmla="*/ 2610035 h 2994937"/>
              <a:gd name="connsiteX1" fmla="*/ 8877 w 7688062"/>
              <a:gd name="connsiteY1" fmla="*/ 2521258 h 2994937"/>
              <a:gd name="connsiteX2" fmla="*/ 26633 w 7688062"/>
              <a:gd name="connsiteY2" fmla="*/ 2467992 h 2994937"/>
              <a:gd name="connsiteX3" fmla="*/ 79899 w 7688062"/>
              <a:gd name="connsiteY3" fmla="*/ 2379215 h 2994937"/>
              <a:gd name="connsiteX4" fmla="*/ 88776 w 7688062"/>
              <a:gd name="connsiteY4" fmla="*/ 2343705 h 2994937"/>
              <a:gd name="connsiteX5" fmla="*/ 142042 w 7688062"/>
              <a:gd name="connsiteY5" fmla="*/ 2263806 h 2994937"/>
              <a:gd name="connsiteX6" fmla="*/ 150920 w 7688062"/>
              <a:gd name="connsiteY6" fmla="*/ 2237173 h 2994937"/>
              <a:gd name="connsiteX7" fmla="*/ 168675 w 7688062"/>
              <a:gd name="connsiteY7" fmla="*/ 2210540 h 2994937"/>
              <a:gd name="connsiteX8" fmla="*/ 195308 w 7688062"/>
              <a:gd name="connsiteY8" fmla="*/ 2166151 h 2994937"/>
              <a:gd name="connsiteX9" fmla="*/ 221941 w 7688062"/>
              <a:gd name="connsiteY9" fmla="*/ 2112885 h 2994937"/>
              <a:gd name="connsiteX10" fmla="*/ 239697 w 7688062"/>
              <a:gd name="connsiteY10" fmla="*/ 2095130 h 2994937"/>
              <a:gd name="connsiteX11" fmla="*/ 266330 w 7688062"/>
              <a:gd name="connsiteY11" fmla="*/ 2050742 h 2994937"/>
              <a:gd name="connsiteX12" fmla="*/ 301840 w 7688062"/>
              <a:gd name="connsiteY12" fmla="*/ 1961965 h 2994937"/>
              <a:gd name="connsiteX13" fmla="*/ 337351 w 7688062"/>
              <a:gd name="connsiteY13" fmla="*/ 1917577 h 2994937"/>
              <a:gd name="connsiteX14" fmla="*/ 372862 w 7688062"/>
              <a:gd name="connsiteY14" fmla="*/ 1846555 h 2994937"/>
              <a:gd name="connsiteX15" fmla="*/ 417250 w 7688062"/>
              <a:gd name="connsiteY15" fmla="*/ 1766656 h 2994937"/>
              <a:gd name="connsiteX16" fmla="*/ 443883 w 7688062"/>
              <a:gd name="connsiteY16" fmla="*/ 1722268 h 2994937"/>
              <a:gd name="connsiteX17" fmla="*/ 470516 w 7688062"/>
              <a:gd name="connsiteY17" fmla="*/ 1669002 h 2994937"/>
              <a:gd name="connsiteX18" fmla="*/ 514904 w 7688062"/>
              <a:gd name="connsiteY18" fmla="*/ 1615736 h 2994937"/>
              <a:gd name="connsiteX19" fmla="*/ 541537 w 7688062"/>
              <a:gd name="connsiteY19" fmla="*/ 1562470 h 2994937"/>
              <a:gd name="connsiteX20" fmla="*/ 630314 w 7688062"/>
              <a:gd name="connsiteY20" fmla="*/ 1438182 h 2994937"/>
              <a:gd name="connsiteX21" fmla="*/ 648070 w 7688062"/>
              <a:gd name="connsiteY21" fmla="*/ 1411549 h 2994937"/>
              <a:gd name="connsiteX22" fmla="*/ 674703 w 7688062"/>
              <a:gd name="connsiteY22" fmla="*/ 1384916 h 2994937"/>
              <a:gd name="connsiteX23" fmla="*/ 692458 w 7688062"/>
              <a:gd name="connsiteY23" fmla="*/ 1358283 h 2994937"/>
              <a:gd name="connsiteX24" fmla="*/ 719091 w 7688062"/>
              <a:gd name="connsiteY24" fmla="*/ 1331650 h 2994937"/>
              <a:gd name="connsiteX25" fmla="*/ 781235 w 7688062"/>
              <a:gd name="connsiteY25" fmla="*/ 1260629 h 2994937"/>
              <a:gd name="connsiteX26" fmla="*/ 816745 w 7688062"/>
              <a:gd name="connsiteY26" fmla="*/ 1233996 h 2994937"/>
              <a:gd name="connsiteX27" fmla="*/ 861134 w 7688062"/>
              <a:gd name="connsiteY27" fmla="*/ 1189608 h 2994937"/>
              <a:gd name="connsiteX28" fmla="*/ 887767 w 7688062"/>
              <a:gd name="connsiteY28" fmla="*/ 1171852 h 2994937"/>
              <a:gd name="connsiteX29" fmla="*/ 985421 w 7688062"/>
              <a:gd name="connsiteY29" fmla="*/ 1065320 h 2994937"/>
              <a:gd name="connsiteX30" fmla="*/ 1012054 w 7688062"/>
              <a:gd name="connsiteY30" fmla="*/ 1047565 h 2994937"/>
              <a:gd name="connsiteX31" fmla="*/ 1038687 w 7688062"/>
              <a:gd name="connsiteY31" fmla="*/ 1020932 h 2994937"/>
              <a:gd name="connsiteX32" fmla="*/ 1083075 w 7688062"/>
              <a:gd name="connsiteY32" fmla="*/ 985421 h 2994937"/>
              <a:gd name="connsiteX33" fmla="*/ 1109708 w 7688062"/>
              <a:gd name="connsiteY33" fmla="*/ 967666 h 2994937"/>
              <a:gd name="connsiteX34" fmla="*/ 1145219 w 7688062"/>
              <a:gd name="connsiteY34" fmla="*/ 932155 h 2994937"/>
              <a:gd name="connsiteX35" fmla="*/ 1225118 w 7688062"/>
              <a:gd name="connsiteY35" fmla="*/ 878889 h 2994937"/>
              <a:gd name="connsiteX36" fmla="*/ 1313895 w 7688062"/>
              <a:gd name="connsiteY36" fmla="*/ 816745 h 2994937"/>
              <a:gd name="connsiteX37" fmla="*/ 1411549 w 7688062"/>
              <a:gd name="connsiteY37" fmla="*/ 754602 h 2994937"/>
              <a:gd name="connsiteX38" fmla="*/ 1526959 w 7688062"/>
              <a:gd name="connsiteY38" fmla="*/ 701336 h 2994937"/>
              <a:gd name="connsiteX39" fmla="*/ 1615736 w 7688062"/>
              <a:gd name="connsiteY39" fmla="*/ 656947 h 2994937"/>
              <a:gd name="connsiteX40" fmla="*/ 1704512 w 7688062"/>
              <a:gd name="connsiteY40" fmla="*/ 639192 h 2994937"/>
              <a:gd name="connsiteX41" fmla="*/ 1802167 w 7688062"/>
              <a:gd name="connsiteY41" fmla="*/ 621437 h 2994937"/>
              <a:gd name="connsiteX42" fmla="*/ 1864310 w 7688062"/>
              <a:gd name="connsiteY42" fmla="*/ 514905 h 2994937"/>
              <a:gd name="connsiteX43" fmla="*/ 1882066 w 7688062"/>
              <a:gd name="connsiteY43" fmla="*/ 488272 h 2994937"/>
              <a:gd name="connsiteX44" fmla="*/ 1908699 w 7688062"/>
              <a:gd name="connsiteY44" fmla="*/ 479394 h 2994937"/>
              <a:gd name="connsiteX45" fmla="*/ 1997475 w 7688062"/>
              <a:gd name="connsiteY45" fmla="*/ 417250 h 2994937"/>
              <a:gd name="connsiteX46" fmla="*/ 2024108 w 7688062"/>
              <a:gd name="connsiteY46" fmla="*/ 408373 h 2994937"/>
              <a:gd name="connsiteX47" fmla="*/ 2059619 w 7688062"/>
              <a:gd name="connsiteY47" fmla="*/ 381740 h 2994937"/>
              <a:gd name="connsiteX48" fmla="*/ 2077374 w 7688062"/>
              <a:gd name="connsiteY48" fmla="*/ 363984 h 2994937"/>
              <a:gd name="connsiteX49" fmla="*/ 2104007 w 7688062"/>
              <a:gd name="connsiteY49" fmla="*/ 355107 h 2994937"/>
              <a:gd name="connsiteX50" fmla="*/ 2130640 w 7688062"/>
              <a:gd name="connsiteY50" fmla="*/ 337351 h 2994937"/>
              <a:gd name="connsiteX51" fmla="*/ 2183906 w 7688062"/>
              <a:gd name="connsiteY51" fmla="*/ 319596 h 2994937"/>
              <a:gd name="connsiteX52" fmla="*/ 2210539 w 7688062"/>
              <a:gd name="connsiteY52" fmla="*/ 301841 h 2994937"/>
              <a:gd name="connsiteX53" fmla="*/ 2263805 w 7688062"/>
              <a:gd name="connsiteY53" fmla="*/ 292963 h 2994937"/>
              <a:gd name="connsiteX54" fmla="*/ 2317071 w 7688062"/>
              <a:gd name="connsiteY54" fmla="*/ 275208 h 2994937"/>
              <a:gd name="connsiteX55" fmla="*/ 2352582 w 7688062"/>
              <a:gd name="connsiteY55" fmla="*/ 257452 h 2994937"/>
              <a:gd name="connsiteX56" fmla="*/ 2414726 w 7688062"/>
              <a:gd name="connsiteY56" fmla="*/ 248575 h 2994937"/>
              <a:gd name="connsiteX57" fmla="*/ 2441359 w 7688062"/>
              <a:gd name="connsiteY57" fmla="*/ 239697 h 2994937"/>
              <a:gd name="connsiteX58" fmla="*/ 2512380 w 7688062"/>
              <a:gd name="connsiteY58" fmla="*/ 213064 h 2994937"/>
              <a:gd name="connsiteX59" fmla="*/ 2547891 w 7688062"/>
              <a:gd name="connsiteY59" fmla="*/ 204186 h 2994937"/>
              <a:gd name="connsiteX60" fmla="*/ 2627790 w 7688062"/>
              <a:gd name="connsiteY60" fmla="*/ 177553 h 2994937"/>
              <a:gd name="connsiteX61" fmla="*/ 2663301 w 7688062"/>
              <a:gd name="connsiteY61" fmla="*/ 168676 h 2994937"/>
              <a:gd name="connsiteX62" fmla="*/ 2716567 w 7688062"/>
              <a:gd name="connsiteY62" fmla="*/ 150920 h 2994937"/>
              <a:gd name="connsiteX63" fmla="*/ 2743200 w 7688062"/>
              <a:gd name="connsiteY63" fmla="*/ 142043 h 2994937"/>
              <a:gd name="connsiteX64" fmla="*/ 2823099 w 7688062"/>
              <a:gd name="connsiteY64" fmla="*/ 133165 h 2994937"/>
              <a:gd name="connsiteX65" fmla="*/ 2920753 w 7688062"/>
              <a:gd name="connsiteY65" fmla="*/ 115410 h 2994937"/>
              <a:gd name="connsiteX66" fmla="*/ 2956264 w 7688062"/>
              <a:gd name="connsiteY66" fmla="*/ 106532 h 2994937"/>
              <a:gd name="connsiteX67" fmla="*/ 2982897 w 7688062"/>
              <a:gd name="connsiteY67" fmla="*/ 97654 h 2994937"/>
              <a:gd name="connsiteX68" fmla="*/ 3053918 w 7688062"/>
              <a:gd name="connsiteY68" fmla="*/ 88777 h 2994937"/>
              <a:gd name="connsiteX69" fmla="*/ 3089429 w 7688062"/>
              <a:gd name="connsiteY69" fmla="*/ 79899 h 2994937"/>
              <a:gd name="connsiteX70" fmla="*/ 3116062 w 7688062"/>
              <a:gd name="connsiteY70" fmla="*/ 71021 h 2994937"/>
              <a:gd name="connsiteX71" fmla="*/ 3160450 w 7688062"/>
              <a:gd name="connsiteY71" fmla="*/ 62144 h 2994937"/>
              <a:gd name="connsiteX72" fmla="*/ 3195961 w 7688062"/>
              <a:gd name="connsiteY72" fmla="*/ 53266 h 2994937"/>
              <a:gd name="connsiteX73" fmla="*/ 3275860 w 7688062"/>
              <a:gd name="connsiteY73" fmla="*/ 44388 h 2994937"/>
              <a:gd name="connsiteX74" fmla="*/ 3338004 w 7688062"/>
              <a:gd name="connsiteY74" fmla="*/ 26633 h 2994937"/>
              <a:gd name="connsiteX75" fmla="*/ 3497802 w 7688062"/>
              <a:gd name="connsiteY75" fmla="*/ 8878 h 2994937"/>
              <a:gd name="connsiteX76" fmla="*/ 3577701 w 7688062"/>
              <a:gd name="connsiteY76" fmla="*/ 0 h 2994937"/>
              <a:gd name="connsiteX77" fmla="*/ 4039339 w 7688062"/>
              <a:gd name="connsiteY77" fmla="*/ 8878 h 2994937"/>
              <a:gd name="connsiteX78" fmla="*/ 4092605 w 7688062"/>
              <a:gd name="connsiteY78" fmla="*/ 17755 h 2994937"/>
              <a:gd name="connsiteX79" fmla="*/ 4261281 w 7688062"/>
              <a:gd name="connsiteY79" fmla="*/ 26633 h 2994937"/>
              <a:gd name="connsiteX80" fmla="*/ 4332303 w 7688062"/>
              <a:gd name="connsiteY80" fmla="*/ 35511 h 2994937"/>
              <a:gd name="connsiteX81" fmla="*/ 4367813 w 7688062"/>
              <a:gd name="connsiteY81" fmla="*/ 53266 h 2994937"/>
              <a:gd name="connsiteX82" fmla="*/ 4403324 w 7688062"/>
              <a:gd name="connsiteY82" fmla="*/ 62144 h 2994937"/>
              <a:gd name="connsiteX83" fmla="*/ 4429957 w 7688062"/>
              <a:gd name="connsiteY83" fmla="*/ 71021 h 2994937"/>
              <a:gd name="connsiteX84" fmla="*/ 4474345 w 7688062"/>
              <a:gd name="connsiteY84" fmla="*/ 88777 h 2994937"/>
              <a:gd name="connsiteX85" fmla="*/ 4500978 w 7688062"/>
              <a:gd name="connsiteY85" fmla="*/ 97654 h 2994937"/>
              <a:gd name="connsiteX86" fmla="*/ 4536489 w 7688062"/>
              <a:gd name="connsiteY86" fmla="*/ 115410 h 2994937"/>
              <a:gd name="connsiteX87" fmla="*/ 4589755 w 7688062"/>
              <a:gd name="connsiteY87" fmla="*/ 133165 h 2994937"/>
              <a:gd name="connsiteX88" fmla="*/ 4687409 w 7688062"/>
              <a:gd name="connsiteY88" fmla="*/ 195309 h 2994937"/>
              <a:gd name="connsiteX89" fmla="*/ 4740675 w 7688062"/>
              <a:gd name="connsiteY89" fmla="*/ 213064 h 2994937"/>
              <a:gd name="connsiteX90" fmla="*/ 4793941 w 7688062"/>
              <a:gd name="connsiteY90" fmla="*/ 248575 h 2994937"/>
              <a:gd name="connsiteX91" fmla="*/ 4829452 w 7688062"/>
              <a:gd name="connsiteY91" fmla="*/ 266330 h 2994937"/>
              <a:gd name="connsiteX92" fmla="*/ 5024761 w 7688062"/>
              <a:gd name="connsiteY92" fmla="*/ 292963 h 2994937"/>
              <a:gd name="connsiteX93" fmla="*/ 5069149 w 7688062"/>
              <a:gd name="connsiteY93" fmla="*/ 301841 h 2994937"/>
              <a:gd name="connsiteX94" fmla="*/ 5122415 w 7688062"/>
              <a:gd name="connsiteY94" fmla="*/ 328474 h 2994937"/>
              <a:gd name="connsiteX95" fmla="*/ 5166804 w 7688062"/>
              <a:gd name="connsiteY95" fmla="*/ 337351 h 2994937"/>
              <a:gd name="connsiteX96" fmla="*/ 5220070 w 7688062"/>
              <a:gd name="connsiteY96" fmla="*/ 355107 h 2994937"/>
              <a:gd name="connsiteX97" fmla="*/ 5299969 w 7688062"/>
              <a:gd name="connsiteY97" fmla="*/ 381740 h 2994937"/>
              <a:gd name="connsiteX98" fmla="*/ 5326602 w 7688062"/>
              <a:gd name="connsiteY98" fmla="*/ 390617 h 2994937"/>
              <a:gd name="connsiteX99" fmla="*/ 5362112 w 7688062"/>
              <a:gd name="connsiteY99" fmla="*/ 399495 h 2994937"/>
              <a:gd name="connsiteX100" fmla="*/ 5397623 w 7688062"/>
              <a:gd name="connsiteY100" fmla="*/ 417250 h 2994937"/>
              <a:gd name="connsiteX101" fmla="*/ 5424256 w 7688062"/>
              <a:gd name="connsiteY101" fmla="*/ 435006 h 2994937"/>
              <a:gd name="connsiteX102" fmla="*/ 5459767 w 7688062"/>
              <a:gd name="connsiteY102" fmla="*/ 443883 h 2994937"/>
              <a:gd name="connsiteX103" fmla="*/ 5539666 w 7688062"/>
              <a:gd name="connsiteY103" fmla="*/ 497149 h 2994937"/>
              <a:gd name="connsiteX104" fmla="*/ 5566299 w 7688062"/>
              <a:gd name="connsiteY104" fmla="*/ 514905 h 2994937"/>
              <a:gd name="connsiteX105" fmla="*/ 5592932 w 7688062"/>
              <a:gd name="connsiteY105" fmla="*/ 523782 h 2994937"/>
              <a:gd name="connsiteX106" fmla="*/ 5726097 w 7688062"/>
              <a:gd name="connsiteY106" fmla="*/ 612559 h 2994937"/>
              <a:gd name="connsiteX107" fmla="*/ 5797118 w 7688062"/>
              <a:gd name="connsiteY107" fmla="*/ 656947 h 2994937"/>
              <a:gd name="connsiteX108" fmla="*/ 5841506 w 7688062"/>
              <a:gd name="connsiteY108" fmla="*/ 683580 h 2994937"/>
              <a:gd name="connsiteX109" fmla="*/ 5921405 w 7688062"/>
              <a:gd name="connsiteY109" fmla="*/ 719091 h 2994937"/>
              <a:gd name="connsiteX110" fmla="*/ 6027937 w 7688062"/>
              <a:gd name="connsiteY110" fmla="*/ 798990 h 2994937"/>
              <a:gd name="connsiteX111" fmla="*/ 6072326 w 7688062"/>
              <a:gd name="connsiteY111" fmla="*/ 825623 h 2994937"/>
              <a:gd name="connsiteX112" fmla="*/ 6125592 w 7688062"/>
              <a:gd name="connsiteY112" fmla="*/ 861134 h 2994937"/>
              <a:gd name="connsiteX113" fmla="*/ 6214369 w 7688062"/>
              <a:gd name="connsiteY113" fmla="*/ 914400 h 2994937"/>
              <a:gd name="connsiteX114" fmla="*/ 6267635 w 7688062"/>
              <a:gd name="connsiteY114" fmla="*/ 967666 h 2994937"/>
              <a:gd name="connsiteX115" fmla="*/ 6303145 w 7688062"/>
              <a:gd name="connsiteY115" fmla="*/ 1012054 h 2994937"/>
              <a:gd name="connsiteX116" fmla="*/ 6374167 w 7688062"/>
              <a:gd name="connsiteY116" fmla="*/ 1074198 h 2994937"/>
              <a:gd name="connsiteX117" fmla="*/ 6436310 w 7688062"/>
              <a:gd name="connsiteY117" fmla="*/ 1136342 h 2994937"/>
              <a:gd name="connsiteX118" fmla="*/ 6454066 w 7688062"/>
              <a:gd name="connsiteY118" fmla="*/ 1154097 h 2994937"/>
              <a:gd name="connsiteX119" fmla="*/ 6516209 w 7688062"/>
              <a:gd name="connsiteY119" fmla="*/ 1207363 h 2994937"/>
              <a:gd name="connsiteX120" fmla="*/ 6587231 w 7688062"/>
              <a:gd name="connsiteY120" fmla="*/ 1287262 h 2994937"/>
              <a:gd name="connsiteX121" fmla="*/ 6604986 w 7688062"/>
              <a:gd name="connsiteY121" fmla="*/ 1313895 h 2994937"/>
              <a:gd name="connsiteX122" fmla="*/ 6640497 w 7688062"/>
              <a:gd name="connsiteY122" fmla="*/ 1349406 h 2994937"/>
              <a:gd name="connsiteX123" fmla="*/ 6658252 w 7688062"/>
              <a:gd name="connsiteY123" fmla="*/ 1376039 h 2994937"/>
              <a:gd name="connsiteX124" fmla="*/ 6693763 w 7688062"/>
              <a:gd name="connsiteY124" fmla="*/ 1402672 h 2994937"/>
              <a:gd name="connsiteX125" fmla="*/ 6773662 w 7688062"/>
              <a:gd name="connsiteY125" fmla="*/ 1464815 h 2994937"/>
              <a:gd name="connsiteX126" fmla="*/ 6809172 w 7688062"/>
              <a:gd name="connsiteY126" fmla="*/ 1509204 h 2994937"/>
              <a:gd name="connsiteX127" fmla="*/ 6853561 w 7688062"/>
              <a:gd name="connsiteY127" fmla="*/ 1562470 h 2994937"/>
              <a:gd name="connsiteX128" fmla="*/ 6889071 w 7688062"/>
              <a:gd name="connsiteY128" fmla="*/ 1580225 h 2994937"/>
              <a:gd name="connsiteX129" fmla="*/ 6986726 w 7688062"/>
              <a:gd name="connsiteY129" fmla="*/ 1651246 h 2994937"/>
              <a:gd name="connsiteX130" fmla="*/ 7013359 w 7688062"/>
              <a:gd name="connsiteY130" fmla="*/ 1669002 h 2994937"/>
              <a:gd name="connsiteX131" fmla="*/ 7057747 w 7688062"/>
              <a:gd name="connsiteY131" fmla="*/ 1722268 h 2994937"/>
              <a:gd name="connsiteX132" fmla="*/ 7075503 w 7688062"/>
              <a:gd name="connsiteY132" fmla="*/ 1748901 h 2994937"/>
              <a:gd name="connsiteX133" fmla="*/ 7119891 w 7688062"/>
              <a:gd name="connsiteY133" fmla="*/ 1819922 h 2994937"/>
              <a:gd name="connsiteX134" fmla="*/ 7146524 w 7688062"/>
              <a:gd name="connsiteY134" fmla="*/ 1873188 h 2994937"/>
              <a:gd name="connsiteX135" fmla="*/ 7155402 w 7688062"/>
              <a:gd name="connsiteY135" fmla="*/ 1899821 h 2994937"/>
              <a:gd name="connsiteX136" fmla="*/ 7173157 w 7688062"/>
              <a:gd name="connsiteY136" fmla="*/ 1917577 h 2994937"/>
              <a:gd name="connsiteX137" fmla="*/ 7182035 w 7688062"/>
              <a:gd name="connsiteY137" fmla="*/ 1944210 h 2994937"/>
              <a:gd name="connsiteX138" fmla="*/ 7235301 w 7688062"/>
              <a:gd name="connsiteY138" fmla="*/ 2024109 h 2994937"/>
              <a:gd name="connsiteX139" fmla="*/ 7261934 w 7688062"/>
              <a:gd name="connsiteY139" fmla="*/ 2086252 h 2994937"/>
              <a:gd name="connsiteX140" fmla="*/ 7288567 w 7688062"/>
              <a:gd name="connsiteY140" fmla="*/ 2157274 h 2994937"/>
              <a:gd name="connsiteX141" fmla="*/ 7315200 w 7688062"/>
              <a:gd name="connsiteY141" fmla="*/ 2201662 h 2994937"/>
              <a:gd name="connsiteX142" fmla="*/ 7324077 w 7688062"/>
              <a:gd name="connsiteY142" fmla="*/ 2228295 h 2994937"/>
              <a:gd name="connsiteX143" fmla="*/ 7386221 w 7688062"/>
              <a:gd name="connsiteY143" fmla="*/ 2317072 h 2994937"/>
              <a:gd name="connsiteX144" fmla="*/ 7439487 w 7688062"/>
              <a:gd name="connsiteY144" fmla="*/ 2388093 h 2994937"/>
              <a:gd name="connsiteX145" fmla="*/ 7448365 w 7688062"/>
              <a:gd name="connsiteY145" fmla="*/ 2423604 h 2994937"/>
              <a:gd name="connsiteX146" fmla="*/ 7466120 w 7688062"/>
              <a:gd name="connsiteY146" fmla="*/ 2450237 h 2994937"/>
              <a:gd name="connsiteX147" fmla="*/ 7483875 w 7688062"/>
              <a:gd name="connsiteY147" fmla="*/ 2539013 h 2994937"/>
              <a:gd name="connsiteX148" fmla="*/ 7492753 w 7688062"/>
              <a:gd name="connsiteY148" fmla="*/ 2565646 h 2994937"/>
              <a:gd name="connsiteX149" fmla="*/ 7510508 w 7688062"/>
              <a:gd name="connsiteY149" fmla="*/ 2654423 h 2994937"/>
              <a:gd name="connsiteX150" fmla="*/ 7528264 w 7688062"/>
              <a:gd name="connsiteY150" fmla="*/ 2725445 h 2994937"/>
              <a:gd name="connsiteX151" fmla="*/ 7546019 w 7688062"/>
              <a:gd name="connsiteY151" fmla="*/ 2796466 h 2994937"/>
              <a:gd name="connsiteX152" fmla="*/ 7563774 w 7688062"/>
              <a:gd name="connsiteY152" fmla="*/ 2831977 h 2994937"/>
              <a:gd name="connsiteX153" fmla="*/ 7581530 w 7688062"/>
              <a:gd name="connsiteY153" fmla="*/ 2920753 h 2994937"/>
              <a:gd name="connsiteX154" fmla="*/ 7599285 w 7688062"/>
              <a:gd name="connsiteY154" fmla="*/ 2991775 h 2994937"/>
              <a:gd name="connsiteX155" fmla="*/ 7563774 w 7688062"/>
              <a:gd name="connsiteY155" fmla="*/ 2982897 h 2994937"/>
              <a:gd name="connsiteX156" fmla="*/ 7483875 w 7688062"/>
              <a:gd name="connsiteY156" fmla="*/ 2929631 h 2994937"/>
              <a:gd name="connsiteX157" fmla="*/ 7421732 w 7688062"/>
              <a:gd name="connsiteY157" fmla="*/ 2867487 h 2994937"/>
              <a:gd name="connsiteX158" fmla="*/ 7368466 w 7688062"/>
              <a:gd name="connsiteY158" fmla="*/ 2823099 h 2994937"/>
              <a:gd name="connsiteX159" fmla="*/ 7297444 w 7688062"/>
              <a:gd name="connsiteY159" fmla="*/ 2752078 h 2994937"/>
              <a:gd name="connsiteX160" fmla="*/ 7244178 w 7688062"/>
              <a:gd name="connsiteY160" fmla="*/ 2672179 h 2994937"/>
              <a:gd name="connsiteX161" fmla="*/ 7226423 w 7688062"/>
              <a:gd name="connsiteY161" fmla="*/ 2636668 h 2994937"/>
              <a:gd name="connsiteX162" fmla="*/ 7217545 w 7688062"/>
              <a:gd name="connsiteY162" fmla="*/ 2610035 h 2994937"/>
              <a:gd name="connsiteX163" fmla="*/ 7235301 w 7688062"/>
              <a:gd name="connsiteY163" fmla="*/ 2636668 h 2994937"/>
              <a:gd name="connsiteX164" fmla="*/ 7279689 w 7688062"/>
              <a:gd name="connsiteY164" fmla="*/ 2681056 h 2994937"/>
              <a:gd name="connsiteX165" fmla="*/ 7341833 w 7688062"/>
              <a:gd name="connsiteY165" fmla="*/ 2734322 h 2994937"/>
              <a:gd name="connsiteX166" fmla="*/ 7386221 w 7688062"/>
              <a:gd name="connsiteY166" fmla="*/ 2778711 h 2994937"/>
              <a:gd name="connsiteX167" fmla="*/ 7439487 w 7688062"/>
              <a:gd name="connsiteY167" fmla="*/ 2814221 h 2994937"/>
              <a:gd name="connsiteX168" fmla="*/ 7501631 w 7688062"/>
              <a:gd name="connsiteY168" fmla="*/ 2858610 h 2994937"/>
              <a:gd name="connsiteX169" fmla="*/ 7563774 w 7688062"/>
              <a:gd name="connsiteY169" fmla="*/ 2902998 h 2994937"/>
              <a:gd name="connsiteX170" fmla="*/ 7590407 w 7688062"/>
              <a:gd name="connsiteY170" fmla="*/ 2911876 h 2994937"/>
              <a:gd name="connsiteX171" fmla="*/ 7634796 w 7688062"/>
              <a:gd name="connsiteY171" fmla="*/ 2947386 h 2994937"/>
              <a:gd name="connsiteX172" fmla="*/ 7643673 w 7688062"/>
              <a:gd name="connsiteY172" fmla="*/ 2911876 h 2994937"/>
              <a:gd name="connsiteX173" fmla="*/ 7652551 w 7688062"/>
              <a:gd name="connsiteY173" fmla="*/ 2823099 h 2994937"/>
              <a:gd name="connsiteX174" fmla="*/ 7661429 w 7688062"/>
              <a:gd name="connsiteY174" fmla="*/ 2769833 h 2994937"/>
              <a:gd name="connsiteX175" fmla="*/ 7688062 w 7688062"/>
              <a:gd name="connsiteY175" fmla="*/ 2423604 h 2994937"/>
              <a:gd name="connsiteX176" fmla="*/ 7679184 w 7688062"/>
              <a:gd name="connsiteY176" fmla="*/ 2396971 h 2994937"/>
              <a:gd name="connsiteX177" fmla="*/ 7652551 w 7688062"/>
              <a:gd name="connsiteY177" fmla="*/ 2414726 h 2994937"/>
              <a:gd name="connsiteX178" fmla="*/ 7563774 w 7688062"/>
              <a:gd name="connsiteY178" fmla="*/ 2441359 h 2994937"/>
              <a:gd name="connsiteX179" fmla="*/ 7217545 w 7688062"/>
              <a:gd name="connsiteY179" fmla="*/ 2450237 h 2994937"/>
              <a:gd name="connsiteX180" fmla="*/ 7155402 w 7688062"/>
              <a:gd name="connsiteY180" fmla="*/ 2459114 h 2994937"/>
              <a:gd name="connsiteX181" fmla="*/ 7119891 w 7688062"/>
              <a:gd name="connsiteY181" fmla="*/ 2467992 h 2994937"/>
              <a:gd name="connsiteX182" fmla="*/ 7146524 w 7688062"/>
              <a:gd name="connsiteY182" fmla="*/ 2539013 h 2994937"/>
              <a:gd name="connsiteX183" fmla="*/ 7164279 w 7688062"/>
              <a:gd name="connsiteY183" fmla="*/ 2574524 h 2994937"/>
              <a:gd name="connsiteX184" fmla="*/ 7173157 w 7688062"/>
              <a:gd name="connsiteY184" fmla="*/ 2601157 h 2994937"/>
              <a:gd name="connsiteX185" fmla="*/ 7208668 w 7688062"/>
              <a:gd name="connsiteY185" fmla="*/ 2645545 h 299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7688062" h="2994937">
                <a:moveTo>
                  <a:pt x="0" y="2610035"/>
                </a:moveTo>
                <a:cubicBezTo>
                  <a:pt x="2959" y="2580443"/>
                  <a:pt x="3396" y="2550489"/>
                  <a:pt x="8877" y="2521258"/>
                </a:cubicBezTo>
                <a:cubicBezTo>
                  <a:pt x="12326" y="2502863"/>
                  <a:pt x="18263" y="2484732"/>
                  <a:pt x="26633" y="2467992"/>
                </a:cubicBezTo>
                <a:cubicBezTo>
                  <a:pt x="65886" y="2389484"/>
                  <a:pt x="43427" y="2415687"/>
                  <a:pt x="79899" y="2379215"/>
                </a:cubicBezTo>
                <a:cubicBezTo>
                  <a:pt x="82858" y="2367378"/>
                  <a:pt x="84492" y="2355129"/>
                  <a:pt x="88776" y="2343705"/>
                </a:cubicBezTo>
                <a:cubicBezTo>
                  <a:pt x="102661" y="2306677"/>
                  <a:pt x="115939" y="2296435"/>
                  <a:pt x="142042" y="2263806"/>
                </a:cubicBezTo>
                <a:cubicBezTo>
                  <a:pt x="145001" y="2254928"/>
                  <a:pt x="146735" y="2245543"/>
                  <a:pt x="150920" y="2237173"/>
                </a:cubicBezTo>
                <a:cubicBezTo>
                  <a:pt x="155692" y="2227630"/>
                  <a:pt x="163020" y="2219588"/>
                  <a:pt x="168675" y="2210540"/>
                </a:cubicBezTo>
                <a:cubicBezTo>
                  <a:pt x="177820" y="2195907"/>
                  <a:pt x="187591" y="2181585"/>
                  <a:pt x="195308" y="2166151"/>
                </a:cubicBezTo>
                <a:cubicBezTo>
                  <a:pt x="217185" y="2122398"/>
                  <a:pt x="188022" y="2155283"/>
                  <a:pt x="221941" y="2112885"/>
                </a:cubicBezTo>
                <a:cubicBezTo>
                  <a:pt x="227170" y="2106349"/>
                  <a:pt x="234832" y="2101941"/>
                  <a:pt x="239697" y="2095130"/>
                </a:cubicBezTo>
                <a:cubicBezTo>
                  <a:pt x="249726" y="2081089"/>
                  <a:pt x="259190" y="2066450"/>
                  <a:pt x="266330" y="2050742"/>
                </a:cubicBezTo>
                <a:cubicBezTo>
                  <a:pt x="286952" y="2005373"/>
                  <a:pt x="276647" y="1999754"/>
                  <a:pt x="301840" y="1961965"/>
                </a:cubicBezTo>
                <a:cubicBezTo>
                  <a:pt x="347524" y="1893440"/>
                  <a:pt x="288970" y="2006276"/>
                  <a:pt x="337351" y="1917577"/>
                </a:cubicBezTo>
                <a:cubicBezTo>
                  <a:pt x="350025" y="1894341"/>
                  <a:pt x="358180" y="1868578"/>
                  <a:pt x="372862" y="1846555"/>
                </a:cubicBezTo>
                <a:cubicBezTo>
                  <a:pt x="410069" y="1790743"/>
                  <a:pt x="370141" y="1853022"/>
                  <a:pt x="417250" y="1766656"/>
                </a:cubicBezTo>
                <a:cubicBezTo>
                  <a:pt x="425513" y="1751508"/>
                  <a:pt x="435620" y="1737416"/>
                  <a:pt x="443883" y="1722268"/>
                </a:cubicBezTo>
                <a:cubicBezTo>
                  <a:pt x="453389" y="1704841"/>
                  <a:pt x="459505" y="1685519"/>
                  <a:pt x="470516" y="1669002"/>
                </a:cubicBezTo>
                <a:cubicBezTo>
                  <a:pt x="483336" y="1649771"/>
                  <a:pt x="502084" y="1634967"/>
                  <a:pt x="514904" y="1615736"/>
                </a:cubicBezTo>
                <a:cubicBezTo>
                  <a:pt x="525915" y="1599219"/>
                  <a:pt x="531535" y="1579617"/>
                  <a:pt x="541537" y="1562470"/>
                </a:cubicBezTo>
                <a:cubicBezTo>
                  <a:pt x="578580" y="1498969"/>
                  <a:pt x="584884" y="1506324"/>
                  <a:pt x="630314" y="1438182"/>
                </a:cubicBezTo>
                <a:cubicBezTo>
                  <a:pt x="636233" y="1429304"/>
                  <a:pt x="641239" y="1419746"/>
                  <a:pt x="648070" y="1411549"/>
                </a:cubicBezTo>
                <a:cubicBezTo>
                  <a:pt x="656108" y="1401904"/>
                  <a:pt x="666666" y="1394561"/>
                  <a:pt x="674703" y="1384916"/>
                </a:cubicBezTo>
                <a:cubicBezTo>
                  <a:pt x="681533" y="1376719"/>
                  <a:pt x="685628" y="1366480"/>
                  <a:pt x="692458" y="1358283"/>
                </a:cubicBezTo>
                <a:cubicBezTo>
                  <a:pt x="700495" y="1348638"/>
                  <a:pt x="711054" y="1341295"/>
                  <a:pt x="719091" y="1331650"/>
                </a:cubicBezTo>
                <a:cubicBezTo>
                  <a:pt x="753319" y="1290576"/>
                  <a:pt x="719757" y="1306738"/>
                  <a:pt x="781235" y="1260629"/>
                </a:cubicBezTo>
                <a:cubicBezTo>
                  <a:pt x="793072" y="1251751"/>
                  <a:pt x="805686" y="1243826"/>
                  <a:pt x="816745" y="1233996"/>
                </a:cubicBezTo>
                <a:cubicBezTo>
                  <a:pt x="832385" y="1220094"/>
                  <a:pt x="843724" y="1201215"/>
                  <a:pt x="861134" y="1189608"/>
                </a:cubicBezTo>
                <a:cubicBezTo>
                  <a:pt x="870012" y="1183689"/>
                  <a:pt x="879792" y="1178941"/>
                  <a:pt x="887767" y="1171852"/>
                </a:cubicBezTo>
                <a:cubicBezTo>
                  <a:pt x="1006021" y="1066736"/>
                  <a:pt x="880183" y="1170558"/>
                  <a:pt x="985421" y="1065320"/>
                </a:cubicBezTo>
                <a:cubicBezTo>
                  <a:pt x="992966" y="1057775"/>
                  <a:pt x="1003857" y="1054395"/>
                  <a:pt x="1012054" y="1047565"/>
                </a:cubicBezTo>
                <a:cubicBezTo>
                  <a:pt x="1021699" y="1039528"/>
                  <a:pt x="1029239" y="1029200"/>
                  <a:pt x="1038687" y="1020932"/>
                </a:cubicBezTo>
                <a:cubicBezTo>
                  <a:pt x="1052947" y="1008454"/>
                  <a:pt x="1067916" y="996790"/>
                  <a:pt x="1083075" y="985421"/>
                </a:cubicBezTo>
                <a:cubicBezTo>
                  <a:pt x="1091611" y="979019"/>
                  <a:pt x="1101607" y="974610"/>
                  <a:pt x="1109708" y="967666"/>
                </a:cubicBezTo>
                <a:cubicBezTo>
                  <a:pt x="1122418" y="956772"/>
                  <a:pt x="1132621" y="943178"/>
                  <a:pt x="1145219" y="932155"/>
                </a:cubicBezTo>
                <a:cubicBezTo>
                  <a:pt x="1187273" y="895358"/>
                  <a:pt x="1176510" y="912915"/>
                  <a:pt x="1225118" y="878889"/>
                </a:cubicBezTo>
                <a:cubicBezTo>
                  <a:pt x="1382313" y="768853"/>
                  <a:pt x="1162799" y="911180"/>
                  <a:pt x="1313895" y="816745"/>
                </a:cubicBezTo>
                <a:cubicBezTo>
                  <a:pt x="1346614" y="796296"/>
                  <a:pt x="1375726" y="768932"/>
                  <a:pt x="1411549" y="754602"/>
                </a:cubicBezTo>
                <a:cubicBezTo>
                  <a:pt x="1480507" y="727018"/>
                  <a:pt x="1441691" y="743969"/>
                  <a:pt x="1526959" y="701336"/>
                </a:cubicBezTo>
                <a:lnTo>
                  <a:pt x="1615736" y="656947"/>
                </a:lnTo>
                <a:cubicBezTo>
                  <a:pt x="1645328" y="651029"/>
                  <a:pt x="1674745" y="644153"/>
                  <a:pt x="1704512" y="639192"/>
                </a:cubicBezTo>
                <a:cubicBezTo>
                  <a:pt x="1772662" y="627833"/>
                  <a:pt x="1740127" y="633844"/>
                  <a:pt x="1802167" y="621437"/>
                </a:cubicBezTo>
                <a:cubicBezTo>
                  <a:pt x="1852741" y="520285"/>
                  <a:pt x="1817074" y="581034"/>
                  <a:pt x="1864310" y="514905"/>
                </a:cubicBezTo>
                <a:cubicBezTo>
                  <a:pt x="1870512" y="506223"/>
                  <a:pt x="1873734" y="494937"/>
                  <a:pt x="1882066" y="488272"/>
                </a:cubicBezTo>
                <a:cubicBezTo>
                  <a:pt x="1889373" y="482426"/>
                  <a:pt x="1899821" y="482353"/>
                  <a:pt x="1908699" y="479394"/>
                </a:cubicBezTo>
                <a:cubicBezTo>
                  <a:pt x="1924905" y="467239"/>
                  <a:pt x="1984360" y="421621"/>
                  <a:pt x="1997475" y="417250"/>
                </a:cubicBezTo>
                <a:lnTo>
                  <a:pt x="2024108" y="408373"/>
                </a:lnTo>
                <a:cubicBezTo>
                  <a:pt x="2035945" y="399495"/>
                  <a:pt x="2048252" y="391212"/>
                  <a:pt x="2059619" y="381740"/>
                </a:cubicBezTo>
                <a:cubicBezTo>
                  <a:pt x="2066049" y="376382"/>
                  <a:pt x="2070197" y="368290"/>
                  <a:pt x="2077374" y="363984"/>
                </a:cubicBezTo>
                <a:cubicBezTo>
                  <a:pt x="2085398" y="359169"/>
                  <a:pt x="2095129" y="358066"/>
                  <a:pt x="2104007" y="355107"/>
                </a:cubicBezTo>
                <a:cubicBezTo>
                  <a:pt x="2112885" y="349188"/>
                  <a:pt x="2120890" y="341684"/>
                  <a:pt x="2130640" y="337351"/>
                </a:cubicBezTo>
                <a:cubicBezTo>
                  <a:pt x="2147743" y="329750"/>
                  <a:pt x="2168333" y="329977"/>
                  <a:pt x="2183906" y="319596"/>
                </a:cubicBezTo>
                <a:cubicBezTo>
                  <a:pt x="2192784" y="313678"/>
                  <a:pt x="2200417" y="305215"/>
                  <a:pt x="2210539" y="301841"/>
                </a:cubicBezTo>
                <a:cubicBezTo>
                  <a:pt x="2227616" y="296149"/>
                  <a:pt x="2246342" y="297329"/>
                  <a:pt x="2263805" y="292963"/>
                </a:cubicBezTo>
                <a:cubicBezTo>
                  <a:pt x="2281962" y="288424"/>
                  <a:pt x="2300331" y="283578"/>
                  <a:pt x="2317071" y="275208"/>
                </a:cubicBezTo>
                <a:cubicBezTo>
                  <a:pt x="2328908" y="269289"/>
                  <a:pt x="2339814" y="260934"/>
                  <a:pt x="2352582" y="257452"/>
                </a:cubicBezTo>
                <a:cubicBezTo>
                  <a:pt x="2372770" y="251946"/>
                  <a:pt x="2394011" y="251534"/>
                  <a:pt x="2414726" y="248575"/>
                </a:cubicBezTo>
                <a:cubicBezTo>
                  <a:pt x="2423604" y="245616"/>
                  <a:pt x="2432597" y="242983"/>
                  <a:pt x="2441359" y="239697"/>
                </a:cubicBezTo>
                <a:cubicBezTo>
                  <a:pt x="2471370" y="228443"/>
                  <a:pt x="2484174" y="221123"/>
                  <a:pt x="2512380" y="213064"/>
                </a:cubicBezTo>
                <a:cubicBezTo>
                  <a:pt x="2524112" y="209712"/>
                  <a:pt x="2536229" y="207774"/>
                  <a:pt x="2547891" y="204186"/>
                </a:cubicBezTo>
                <a:cubicBezTo>
                  <a:pt x="2574723" y="195930"/>
                  <a:pt x="2600554" y="184361"/>
                  <a:pt x="2627790" y="177553"/>
                </a:cubicBezTo>
                <a:cubicBezTo>
                  <a:pt x="2639627" y="174594"/>
                  <a:pt x="2651614" y="172182"/>
                  <a:pt x="2663301" y="168676"/>
                </a:cubicBezTo>
                <a:cubicBezTo>
                  <a:pt x="2681228" y="163298"/>
                  <a:pt x="2698812" y="156838"/>
                  <a:pt x="2716567" y="150920"/>
                </a:cubicBezTo>
                <a:cubicBezTo>
                  <a:pt x="2725445" y="147961"/>
                  <a:pt x="2733899" y="143076"/>
                  <a:pt x="2743200" y="142043"/>
                </a:cubicBezTo>
                <a:lnTo>
                  <a:pt x="2823099" y="133165"/>
                </a:lnTo>
                <a:cubicBezTo>
                  <a:pt x="2903637" y="113029"/>
                  <a:pt x="2804122" y="136615"/>
                  <a:pt x="2920753" y="115410"/>
                </a:cubicBezTo>
                <a:cubicBezTo>
                  <a:pt x="2932758" y="113227"/>
                  <a:pt x="2944532" y="109884"/>
                  <a:pt x="2956264" y="106532"/>
                </a:cubicBezTo>
                <a:cubicBezTo>
                  <a:pt x="2965262" y="103961"/>
                  <a:pt x="2973690" y="99328"/>
                  <a:pt x="2982897" y="97654"/>
                </a:cubicBezTo>
                <a:cubicBezTo>
                  <a:pt x="3006370" y="93386"/>
                  <a:pt x="3030244" y="91736"/>
                  <a:pt x="3053918" y="88777"/>
                </a:cubicBezTo>
                <a:cubicBezTo>
                  <a:pt x="3065755" y="85818"/>
                  <a:pt x="3077697" y="83251"/>
                  <a:pt x="3089429" y="79899"/>
                </a:cubicBezTo>
                <a:cubicBezTo>
                  <a:pt x="3098427" y="77328"/>
                  <a:pt x="3106983" y="73291"/>
                  <a:pt x="3116062" y="71021"/>
                </a:cubicBezTo>
                <a:cubicBezTo>
                  <a:pt x="3130700" y="67361"/>
                  <a:pt x="3145720" y="65417"/>
                  <a:pt x="3160450" y="62144"/>
                </a:cubicBezTo>
                <a:cubicBezTo>
                  <a:pt x="3172361" y="59497"/>
                  <a:pt x="3183902" y="55121"/>
                  <a:pt x="3195961" y="53266"/>
                </a:cubicBezTo>
                <a:cubicBezTo>
                  <a:pt x="3222446" y="49191"/>
                  <a:pt x="3249227" y="47347"/>
                  <a:pt x="3275860" y="44388"/>
                </a:cubicBezTo>
                <a:cubicBezTo>
                  <a:pt x="3294335" y="38230"/>
                  <a:pt x="3319144" y="29205"/>
                  <a:pt x="3338004" y="26633"/>
                </a:cubicBezTo>
                <a:cubicBezTo>
                  <a:pt x="3391106" y="19392"/>
                  <a:pt x="3444536" y="14796"/>
                  <a:pt x="3497802" y="8878"/>
                </a:cubicBezTo>
                <a:lnTo>
                  <a:pt x="3577701" y="0"/>
                </a:lnTo>
                <a:lnTo>
                  <a:pt x="4039339" y="8878"/>
                </a:lnTo>
                <a:cubicBezTo>
                  <a:pt x="4057329" y="9498"/>
                  <a:pt x="4074662" y="16320"/>
                  <a:pt x="4092605" y="17755"/>
                </a:cubicBezTo>
                <a:cubicBezTo>
                  <a:pt x="4148729" y="22245"/>
                  <a:pt x="4205056" y="23674"/>
                  <a:pt x="4261281" y="26633"/>
                </a:cubicBezTo>
                <a:cubicBezTo>
                  <a:pt x="4284955" y="29592"/>
                  <a:pt x="4309157" y="29725"/>
                  <a:pt x="4332303" y="35511"/>
                </a:cubicBezTo>
                <a:cubicBezTo>
                  <a:pt x="4345142" y="38721"/>
                  <a:pt x="4355422" y="48619"/>
                  <a:pt x="4367813" y="53266"/>
                </a:cubicBezTo>
                <a:cubicBezTo>
                  <a:pt x="4379237" y="57550"/>
                  <a:pt x="4391592" y="58792"/>
                  <a:pt x="4403324" y="62144"/>
                </a:cubicBezTo>
                <a:cubicBezTo>
                  <a:pt x="4412322" y="64715"/>
                  <a:pt x="4421195" y="67735"/>
                  <a:pt x="4429957" y="71021"/>
                </a:cubicBezTo>
                <a:cubicBezTo>
                  <a:pt x="4444878" y="76616"/>
                  <a:pt x="4459424" y="83182"/>
                  <a:pt x="4474345" y="88777"/>
                </a:cubicBezTo>
                <a:cubicBezTo>
                  <a:pt x="4483107" y="92063"/>
                  <a:pt x="4492377" y="93968"/>
                  <a:pt x="4500978" y="97654"/>
                </a:cubicBezTo>
                <a:cubicBezTo>
                  <a:pt x="4513142" y="102867"/>
                  <a:pt x="4524201" y="110495"/>
                  <a:pt x="4536489" y="115410"/>
                </a:cubicBezTo>
                <a:cubicBezTo>
                  <a:pt x="4553866" y="122361"/>
                  <a:pt x="4572717" y="125420"/>
                  <a:pt x="4589755" y="133165"/>
                </a:cubicBezTo>
                <a:cubicBezTo>
                  <a:pt x="4652337" y="161611"/>
                  <a:pt x="4619915" y="161562"/>
                  <a:pt x="4687409" y="195309"/>
                </a:cubicBezTo>
                <a:cubicBezTo>
                  <a:pt x="4704149" y="203679"/>
                  <a:pt x="4722920" y="207146"/>
                  <a:pt x="4740675" y="213064"/>
                </a:cubicBezTo>
                <a:cubicBezTo>
                  <a:pt x="4758430" y="224901"/>
                  <a:pt x="4775643" y="237596"/>
                  <a:pt x="4793941" y="248575"/>
                </a:cubicBezTo>
                <a:cubicBezTo>
                  <a:pt x="4805289" y="255384"/>
                  <a:pt x="4817164" y="261415"/>
                  <a:pt x="4829452" y="266330"/>
                </a:cubicBezTo>
                <a:cubicBezTo>
                  <a:pt x="4908312" y="297873"/>
                  <a:pt x="4913242" y="285993"/>
                  <a:pt x="5024761" y="292963"/>
                </a:cubicBezTo>
                <a:cubicBezTo>
                  <a:pt x="5039557" y="295922"/>
                  <a:pt x="5055021" y="296543"/>
                  <a:pt x="5069149" y="301841"/>
                </a:cubicBezTo>
                <a:cubicBezTo>
                  <a:pt x="5155928" y="334383"/>
                  <a:pt x="5039737" y="307805"/>
                  <a:pt x="5122415" y="328474"/>
                </a:cubicBezTo>
                <a:cubicBezTo>
                  <a:pt x="5137054" y="332134"/>
                  <a:pt x="5152246" y="333381"/>
                  <a:pt x="5166804" y="337351"/>
                </a:cubicBezTo>
                <a:cubicBezTo>
                  <a:pt x="5184860" y="342275"/>
                  <a:pt x="5202315" y="349188"/>
                  <a:pt x="5220070" y="355107"/>
                </a:cubicBezTo>
                <a:lnTo>
                  <a:pt x="5299969" y="381740"/>
                </a:lnTo>
                <a:cubicBezTo>
                  <a:pt x="5308847" y="384699"/>
                  <a:pt x="5317524" y="388347"/>
                  <a:pt x="5326602" y="390617"/>
                </a:cubicBezTo>
                <a:cubicBezTo>
                  <a:pt x="5338439" y="393576"/>
                  <a:pt x="5350688" y="395211"/>
                  <a:pt x="5362112" y="399495"/>
                </a:cubicBezTo>
                <a:cubicBezTo>
                  <a:pt x="5374503" y="404142"/>
                  <a:pt x="5386133" y="410684"/>
                  <a:pt x="5397623" y="417250"/>
                </a:cubicBezTo>
                <a:cubicBezTo>
                  <a:pt x="5406887" y="422544"/>
                  <a:pt x="5414449" y="430803"/>
                  <a:pt x="5424256" y="435006"/>
                </a:cubicBezTo>
                <a:cubicBezTo>
                  <a:pt x="5435471" y="439812"/>
                  <a:pt x="5447930" y="440924"/>
                  <a:pt x="5459767" y="443883"/>
                </a:cubicBezTo>
                <a:lnTo>
                  <a:pt x="5539666" y="497149"/>
                </a:lnTo>
                <a:cubicBezTo>
                  <a:pt x="5548544" y="503068"/>
                  <a:pt x="5556177" y="511531"/>
                  <a:pt x="5566299" y="514905"/>
                </a:cubicBezTo>
                <a:lnTo>
                  <a:pt x="5592932" y="523782"/>
                </a:lnTo>
                <a:cubicBezTo>
                  <a:pt x="5703789" y="606925"/>
                  <a:pt x="5621531" y="549819"/>
                  <a:pt x="5726097" y="612559"/>
                </a:cubicBezTo>
                <a:cubicBezTo>
                  <a:pt x="5750036" y="626922"/>
                  <a:pt x="5773342" y="642316"/>
                  <a:pt x="5797118" y="656947"/>
                </a:cubicBezTo>
                <a:cubicBezTo>
                  <a:pt x="5811813" y="665990"/>
                  <a:pt x="5825137" y="678123"/>
                  <a:pt x="5841506" y="683580"/>
                </a:cubicBezTo>
                <a:cubicBezTo>
                  <a:pt x="5875085" y="694773"/>
                  <a:pt x="5884984" y="696678"/>
                  <a:pt x="5921405" y="719091"/>
                </a:cubicBezTo>
                <a:cubicBezTo>
                  <a:pt x="6010362" y="773834"/>
                  <a:pt x="5955190" y="748067"/>
                  <a:pt x="6027937" y="798990"/>
                </a:cubicBezTo>
                <a:cubicBezTo>
                  <a:pt x="6042073" y="808885"/>
                  <a:pt x="6057768" y="816359"/>
                  <a:pt x="6072326" y="825623"/>
                </a:cubicBezTo>
                <a:cubicBezTo>
                  <a:pt x="6090329" y="837080"/>
                  <a:pt x="6107496" y="849824"/>
                  <a:pt x="6125592" y="861134"/>
                </a:cubicBezTo>
                <a:cubicBezTo>
                  <a:pt x="6154857" y="879424"/>
                  <a:pt x="6189967" y="889998"/>
                  <a:pt x="6214369" y="914400"/>
                </a:cubicBezTo>
                <a:cubicBezTo>
                  <a:pt x="6232124" y="932155"/>
                  <a:pt x="6250744" y="949086"/>
                  <a:pt x="6267635" y="967666"/>
                </a:cubicBezTo>
                <a:cubicBezTo>
                  <a:pt x="6280381" y="981686"/>
                  <a:pt x="6289747" y="998656"/>
                  <a:pt x="6303145" y="1012054"/>
                </a:cubicBezTo>
                <a:cubicBezTo>
                  <a:pt x="6325389" y="1034298"/>
                  <a:pt x="6351170" y="1052734"/>
                  <a:pt x="6374167" y="1074198"/>
                </a:cubicBezTo>
                <a:cubicBezTo>
                  <a:pt x="6395583" y="1094186"/>
                  <a:pt x="6415595" y="1115627"/>
                  <a:pt x="6436310" y="1136342"/>
                </a:cubicBezTo>
                <a:cubicBezTo>
                  <a:pt x="6442229" y="1142261"/>
                  <a:pt x="6447711" y="1148650"/>
                  <a:pt x="6454066" y="1154097"/>
                </a:cubicBezTo>
                <a:cubicBezTo>
                  <a:pt x="6474780" y="1171852"/>
                  <a:pt x="6496917" y="1188071"/>
                  <a:pt x="6516209" y="1207363"/>
                </a:cubicBezTo>
                <a:cubicBezTo>
                  <a:pt x="6541406" y="1232560"/>
                  <a:pt x="6564419" y="1259887"/>
                  <a:pt x="6587231" y="1287262"/>
                </a:cubicBezTo>
                <a:cubicBezTo>
                  <a:pt x="6594062" y="1295459"/>
                  <a:pt x="6598042" y="1305794"/>
                  <a:pt x="6604986" y="1313895"/>
                </a:cubicBezTo>
                <a:cubicBezTo>
                  <a:pt x="6615880" y="1326605"/>
                  <a:pt x="6629603" y="1336696"/>
                  <a:pt x="6640497" y="1349406"/>
                </a:cubicBezTo>
                <a:cubicBezTo>
                  <a:pt x="6647441" y="1357507"/>
                  <a:pt x="6650707" y="1368494"/>
                  <a:pt x="6658252" y="1376039"/>
                </a:cubicBezTo>
                <a:cubicBezTo>
                  <a:pt x="6668714" y="1386501"/>
                  <a:pt x="6682704" y="1392842"/>
                  <a:pt x="6693763" y="1402672"/>
                </a:cubicBezTo>
                <a:cubicBezTo>
                  <a:pt x="6762865" y="1464096"/>
                  <a:pt x="6709723" y="1432846"/>
                  <a:pt x="6773662" y="1464815"/>
                </a:cubicBezTo>
                <a:cubicBezTo>
                  <a:pt x="6828301" y="1546775"/>
                  <a:pt x="6758581" y="1445964"/>
                  <a:pt x="6809172" y="1509204"/>
                </a:cubicBezTo>
                <a:cubicBezTo>
                  <a:pt x="6829935" y="1535158"/>
                  <a:pt x="6824040" y="1541384"/>
                  <a:pt x="6853561" y="1562470"/>
                </a:cubicBezTo>
                <a:cubicBezTo>
                  <a:pt x="6864330" y="1570162"/>
                  <a:pt x="6878060" y="1572884"/>
                  <a:pt x="6889071" y="1580225"/>
                </a:cubicBezTo>
                <a:cubicBezTo>
                  <a:pt x="6922561" y="1602552"/>
                  <a:pt x="6953236" y="1628919"/>
                  <a:pt x="6986726" y="1651246"/>
                </a:cubicBezTo>
                <a:lnTo>
                  <a:pt x="7013359" y="1669002"/>
                </a:lnTo>
                <a:cubicBezTo>
                  <a:pt x="7057437" y="1735120"/>
                  <a:pt x="7000790" y="1653921"/>
                  <a:pt x="7057747" y="1722268"/>
                </a:cubicBezTo>
                <a:cubicBezTo>
                  <a:pt x="7064578" y="1730465"/>
                  <a:pt x="7069775" y="1739899"/>
                  <a:pt x="7075503" y="1748901"/>
                </a:cubicBezTo>
                <a:cubicBezTo>
                  <a:pt x="7090491" y="1772454"/>
                  <a:pt x="7107406" y="1794952"/>
                  <a:pt x="7119891" y="1819922"/>
                </a:cubicBezTo>
                <a:cubicBezTo>
                  <a:pt x="7128769" y="1837677"/>
                  <a:pt x="7138462" y="1855048"/>
                  <a:pt x="7146524" y="1873188"/>
                </a:cubicBezTo>
                <a:cubicBezTo>
                  <a:pt x="7150325" y="1881739"/>
                  <a:pt x="7150587" y="1891797"/>
                  <a:pt x="7155402" y="1899821"/>
                </a:cubicBezTo>
                <a:cubicBezTo>
                  <a:pt x="7159708" y="1906998"/>
                  <a:pt x="7167239" y="1911658"/>
                  <a:pt x="7173157" y="1917577"/>
                </a:cubicBezTo>
                <a:cubicBezTo>
                  <a:pt x="7176116" y="1926455"/>
                  <a:pt x="7177850" y="1935840"/>
                  <a:pt x="7182035" y="1944210"/>
                </a:cubicBezTo>
                <a:cubicBezTo>
                  <a:pt x="7199158" y="1978455"/>
                  <a:pt x="7212998" y="1994372"/>
                  <a:pt x="7235301" y="2024109"/>
                </a:cubicBezTo>
                <a:cubicBezTo>
                  <a:pt x="7257671" y="2113592"/>
                  <a:pt x="7227874" y="2011320"/>
                  <a:pt x="7261934" y="2086252"/>
                </a:cubicBezTo>
                <a:cubicBezTo>
                  <a:pt x="7272397" y="2109270"/>
                  <a:pt x="7277972" y="2134317"/>
                  <a:pt x="7288567" y="2157274"/>
                </a:cubicBezTo>
                <a:cubicBezTo>
                  <a:pt x="7295798" y="2172941"/>
                  <a:pt x="7307483" y="2186229"/>
                  <a:pt x="7315200" y="2201662"/>
                </a:cubicBezTo>
                <a:cubicBezTo>
                  <a:pt x="7319385" y="2210032"/>
                  <a:pt x="7319532" y="2220115"/>
                  <a:pt x="7324077" y="2228295"/>
                </a:cubicBezTo>
                <a:cubicBezTo>
                  <a:pt x="7355669" y="2285161"/>
                  <a:pt x="7355193" y="2270530"/>
                  <a:pt x="7386221" y="2317072"/>
                </a:cubicBezTo>
                <a:cubicBezTo>
                  <a:pt x="7430343" y="2383256"/>
                  <a:pt x="7392627" y="2341233"/>
                  <a:pt x="7439487" y="2388093"/>
                </a:cubicBezTo>
                <a:cubicBezTo>
                  <a:pt x="7442446" y="2399930"/>
                  <a:pt x="7443559" y="2412389"/>
                  <a:pt x="7448365" y="2423604"/>
                </a:cubicBezTo>
                <a:cubicBezTo>
                  <a:pt x="7452568" y="2433411"/>
                  <a:pt x="7462982" y="2440039"/>
                  <a:pt x="7466120" y="2450237"/>
                </a:cubicBezTo>
                <a:cubicBezTo>
                  <a:pt x="7474995" y="2479081"/>
                  <a:pt x="7474332" y="2510384"/>
                  <a:pt x="7483875" y="2539013"/>
                </a:cubicBezTo>
                <a:cubicBezTo>
                  <a:pt x="7486834" y="2547891"/>
                  <a:pt x="7490649" y="2556528"/>
                  <a:pt x="7492753" y="2565646"/>
                </a:cubicBezTo>
                <a:cubicBezTo>
                  <a:pt x="7499539" y="2595052"/>
                  <a:pt x="7503188" y="2625146"/>
                  <a:pt x="7510508" y="2654423"/>
                </a:cubicBezTo>
                <a:cubicBezTo>
                  <a:pt x="7516427" y="2678097"/>
                  <a:pt x="7523479" y="2701516"/>
                  <a:pt x="7528264" y="2725445"/>
                </a:cubicBezTo>
                <a:cubicBezTo>
                  <a:pt x="7533476" y="2751504"/>
                  <a:pt x="7535781" y="2772576"/>
                  <a:pt x="7546019" y="2796466"/>
                </a:cubicBezTo>
                <a:cubicBezTo>
                  <a:pt x="7551232" y="2808630"/>
                  <a:pt x="7557856" y="2820140"/>
                  <a:pt x="7563774" y="2831977"/>
                </a:cubicBezTo>
                <a:cubicBezTo>
                  <a:pt x="7569693" y="2861569"/>
                  <a:pt x="7571987" y="2892123"/>
                  <a:pt x="7581530" y="2920753"/>
                </a:cubicBezTo>
                <a:cubicBezTo>
                  <a:pt x="7585469" y="2932570"/>
                  <a:pt x="7604228" y="2985184"/>
                  <a:pt x="7599285" y="2991775"/>
                </a:cubicBezTo>
                <a:cubicBezTo>
                  <a:pt x="7591964" y="3001536"/>
                  <a:pt x="7575611" y="2985856"/>
                  <a:pt x="7563774" y="2982897"/>
                </a:cubicBezTo>
                <a:cubicBezTo>
                  <a:pt x="7475512" y="2894635"/>
                  <a:pt x="7623620" y="3037128"/>
                  <a:pt x="7483875" y="2929631"/>
                </a:cubicBezTo>
                <a:cubicBezTo>
                  <a:pt x="7460655" y="2911770"/>
                  <a:pt x="7444237" y="2886241"/>
                  <a:pt x="7421732" y="2867487"/>
                </a:cubicBezTo>
                <a:cubicBezTo>
                  <a:pt x="7403977" y="2852691"/>
                  <a:pt x="7385403" y="2838826"/>
                  <a:pt x="7368466" y="2823099"/>
                </a:cubicBezTo>
                <a:cubicBezTo>
                  <a:pt x="7343932" y="2800318"/>
                  <a:pt x="7312417" y="2782023"/>
                  <a:pt x="7297444" y="2752078"/>
                </a:cubicBezTo>
                <a:cubicBezTo>
                  <a:pt x="7265196" y="2687583"/>
                  <a:pt x="7284848" y="2712849"/>
                  <a:pt x="7244178" y="2672179"/>
                </a:cubicBezTo>
                <a:cubicBezTo>
                  <a:pt x="7238260" y="2660342"/>
                  <a:pt x="7231636" y="2648832"/>
                  <a:pt x="7226423" y="2636668"/>
                </a:cubicBezTo>
                <a:cubicBezTo>
                  <a:pt x="7222737" y="2628067"/>
                  <a:pt x="7208187" y="2610035"/>
                  <a:pt x="7217545" y="2610035"/>
                </a:cubicBezTo>
                <a:cubicBezTo>
                  <a:pt x="7228215" y="2610035"/>
                  <a:pt x="7228275" y="2628638"/>
                  <a:pt x="7235301" y="2636668"/>
                </a:cubicBezTo>
                <a:cubicBezTo>
                  <a:pt x="7249080" y="2652415"/>
                  <a:pt x="7264264" y="2666917"/>
                  <a:pt x="7279689" y="2681056"/>
                </a:cubicBezTo>
                <a:cubicBezTo>
                  <a:pt x="7299801" y="2699492"/>
                  <a:pt x="7321721" y="2715886"/>
                  <a:pt x="7341833" y="2734322"/>
                </a:cubicBezTo>
                <a:cubicBezTo>
                  <a:pt x="7357258" y="2748462"/>
                  <a:pt x="7370026" y="2765461"/>
                  <a:pt x="7386221" y="2778711"/>
                </a:cubicBezTo>
                <a:cubicBezTo>
                  <a:pt x="7402737" y="2792224"/>
                  <a:pt x="7422416" y="2801418"/>
                  <a:pt x="7439487" y="2814221"/>
                </a:cubicBezTo>
                <a:cubicBezTo>
                  <a:pt x="7555582" y="2901292"/>
                  <a:pt x="7410732" y="2793680"/>
                  <a:pt x="7501631" y="2858610"/>
                </a:cubicBezTo>
                <a:cubicBezTo>
                  <a:pt x="7511019" y="2865316"/>
                  <a:pt x="7549822" y="2896022"/>
                  <a:pt x="7563774" y="2902998"/>
                </a:cubicBezTo>
                <a:cubicBezTo>
                  <a:pt x="7572144" y="2907183"/>
                  <a:pt x="7581529" y="2908917"/>
                  <a:pt x="7590407" y="2911876"/>
                </a:cubicBezTo>
                <a:cubicBezTo>
                  <a:pt x="7595208" y="2916677"/>
                  <a:pt x="7627331" y="2951119"/>
                  <a:pt x="7634796" y="2947386"/>
                </a:cubicBezTo>
                <a:cubicBezTo>
                  <a:pt x="7645709" y="2941930"/>
                  <a:pt x="7640714" y="2923713"/>
                  <a:pt x="7643673" y="2911876"/>
                </a:cubicBezTo>
                <a:cubicBezTo>
                  <a:pt x="7646632" y="2882284"/>
                  <a:pt x="7648862" y="2852609"/>
                  <a:pt x="7652551" y="2823099"/>
                </a:cubicBezTo>
                <a:cubicBezTo>
                  <a:pt x="7654784" y="2805238"/>
                  <a:pt x="7659974" y="2787774"/>
                  <a:pt x="7661429" y="2769833"/>
                </a:cubicBezTo>
                <a:cubicBezTo>
                  <a:pt x="7694817" y="2358042"/>
                  <a:pt x="7664123" y="2615110"/>
                  <a:pt x="7688062" y="2423604"/>
                </a:cubicBezTo>
                <a:cubicBezTo>
                  <a:pt x="7685103" y="2414726"/>
                  <a:pt x="7688262" y="2399241"/>
                  <a:pt x="7679184" y="2396971"/>
                </a:cubicBezTo>
                <a:cubicBezTo>
                  <a:pt x="7668833" y="2394383"/>
                  <a:pt x="7661815" y="2409433"/>
                  <a:pt x="7652551" y="2414726"/>
                </a:cubicBezTo>
                <a:cubicBezTo>
                  <a:pt x="7619245" y="2433757"/>
                  <a:pt x="7605196" y="2439518"/>
                  <a:pt x="7563774" y="2441359"/>
                </a:cubicBezTo>
                <a:cubicBezTo>
                  <a:pt x="7448440" y="2446485"/>
                  <a:pt x="7332955" y="2447278"/>
                  <a:pt x="7217545" y="2450237"/>
                </a:cubicBezTo>
                <a:cubicBezTo>
                  <a:pt x="7196831" y="2453196"/>
                  <a:pt x="7175989" y="2455371"/>
                  <a:pt x="7155402" y="2459114"/>
                </a:cubicBezTo>
                <a:cubicBezTo>
                  <a:pt x="7143397" y="2461297"/>
                  <a:pt x="7125348" y="2457079"/>
                  <a:pt x="7119891" y="2467992"/>
                </a:cubicBezTo>
                <a:cubicBezTo>
                  <a:pt x="7107921" y="2491932"/>
                  <a:pt x="7136621" y="2521682"/>
                  <a:pt x="7146524" y="2539013"/>
                </a:cubicBezTo>
                <a:cubicBezTo>
                  <a:pt x="7153090" y="2550503"/>
                  <a:pt x="7159066" y="2562360"/>
                  <a:pt x="7164279" y="2574524"/>
                </a:cubicBezTo>
                <a:cubicBezTo>
                  <a:pt x="7167965" y="2583125"/>
                  <a:pt x="7167966" y="2593371"/>
                  <a:pt x="7173157" y="2601157"/>
                </a:cubicBezTo>
                <a:cubicBezTo>
                  <a:pt x="7235786" y="2695100"/>
                  <a:pt x="7177670" y="2583552"/>
                  <a:pt x="7208668" y="2645545"/>
                </a:cubicBezTo>
              </a:path>
            </a:pathLst>
          </a:custGeom>
          <a:noFill/>
          <a:ln w="730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8F16961-DA7B-46E5-83C6-6D10F1B22724}"/>
              </a:ext>
            </a:extLst>
          </p:cNvPr>
          <p:cNvSpPr txBox="1"/>
          <p:nvPr/>
        </p:nvSpPr>
        <p:spPr>
          <a:xfrm>
            <a:off x="0" y="327071"/>
            <a:ext cx="2824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solidFill>
                  <a:schemeClr val="bg1"/>
                </a:solidFill>
              </a:rPr>
              <a:t>Output</a:t>
            </a:r>
          </a:p>
        </p:txBody>
      </p:sp>
      <p:graphicFrame>
        <p:nvGraphicFramePr>
          <p:cNvPr id="20" name="Grafiek 19">
            <a:extLst>
              <a:ext uri="{FF2B5EF4-FFF2-40B4-BE49-F238E27FC236}">
                <a16:creationId xmlns:a16="http://schemas.microsoft.com/office/drawing/2014/main" id="{8DD2FE84-54EA-4304-8C45-A2F5E4A0C5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0496301"/>
              </p:ext>
            </p:extLst>
          </p:nvPr>
        </p:nvGraphicFramePr>
        <p:xfrm>
          <a:off x="1880444" y="777519"/>
          <a:ext cx="8245549" cy="5418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Tekstvak 20">
            <a:extLst>
              <a:ext uri="{FF2B5EF4-FFF2-40B4-BE49-F238E27FC236}">
                <a16:creationId xmlns:a16="http://schemas.microsoft.com/office/drawing/2014/main" id="{184089DA-8896-472A-9EC3-F63A1AF1FFD4}"/>
              </a:ext>
            </a:extLst>
          </p:cNvPr>
          <p:cNvSpPr txBox="1"/>
          <p:nvPr/>
        </p:nvSpPr>
        <p:spPr>
          <a:xfrm>
            <a:off x="4873658" y="1512566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Lange keten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6C511403-FDAF-471B-B7E4-E4E2358D3474}"/>
              </a:ext>
            </a:extLst>
          </p:cNvPr>
          <p:cNvSpPr txBox="1"/>
          <p:nvPr/>
        </p:nvSpPr>
        <p:spPr>
          <a:xfrm>
            <a:off x="4205886" y="2968530"/>
            <a:ext cx="192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Korte keten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E49E9934-AC5A-4703-AE0F-253D2CE2C3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230"/>
          <a:stretch/>
        </p:blipFill>
        <p:spPr>
          <a:xfrm>
            <a:off x="3764324" y="3467521"/>
            <a:ext cx="4529721" cy="2268803"/>
          </a:xfrm>
          <a:prstGeom prst="rect">
            <a:avLst/>
          </a:prstGeom>
        </p:spPr>
      </p:pic>
      <p:sp>
        <p:nvSpPr>
          <p:cNvPr id="24" name="Vrije vorm: vorm 23">
            <a:extLst>
              <a:ext uri="{FF2B5EF4-FFF2-40B4-BE49-F238E27FC236}">
                <a16:creationId xmlns:a16="http://schemas.microsoft.com/office/drawing/2014/main" id="{87F31168-EB00-4B2D-BE30-43646DE915B1}"/>
              </a:ext>
            </a:extLst>
          </p:cNvPr>
          <p:cNvSpPr/>
          <p:nvPr/>
        </p:nvSpPr>
        <p:spPr>
          <a:xfrm>
            <a:off x="2199436" y="3467521"/>
            <a:ext cx="7805847" cy="90789"/>
          </a:xfrm>
          <a:custGeom>
            <a:avLst/>
            <a:gdLst>
              <a:gd name="connsiteX0" fmla="*/ 0 w 6038850"/>
              <a:gd name="connsiteY0" fmla="*/ 28575 h 123825"/>
              <a:gd name="connsiteX1" fmla="*/ 323850 w 6038850"/>
              <a:gd name="connsiteY1" fmla="*/ 19050 h 123825"/>
              <a:gd name="connsiteX2" fmla="*/ 371475 w 6038850"/>
              <a:gd name="connsiteY2" fmla="*/ 9525 h 123825"/>
              <a:gd name="connsiteX3" fmla="*/ 1885950 w 6038850"/>
              <a:gd name="connsiteY3" fmla="*/ 19050 h 123825"/>
              <a:gd name="connsiteX4" fmla="*/ 1924050 w 6038850"/>
              <a:gd name="connsiteY4" fmla="*/ 28575 h 123825"/>
              <a:gd name="connsiteX5" fmla="*/ 2019300 w 6038850"/>
              <a:gd name="connsiteY5" fmla="*/ 38100 h 123825"/>
              <a:gd name="connsiteX6" fmla="*/ 2076450 w 6038850"/>
              <a:gd name="connsiteY6" fmla="*/ 57150 h 123825"/>
              <a:gd name="connsiteX7" fmla="*/ 2200275 w 6038850"/>
              <a:gd name="connsiteY7" fmla="*/ 85725 h 123825"/>
              <a:gd name="connsiteX8" fmla="*/ 2466975 w 6038850"/>
              <a:gd name="connsiteY8" fmla="*/ 76200 h 123825"/>
              <a:gd name="connsiteX9" fmla="*/ 2505075 w 6038850"/>
              <a:gd name="connsiteY9" fmla="*/ 66675 h 123825"/>
              <a:gd name="connsiteX10" fmla="*/ 2590800 w 6038850"/>
              <a:gd name="connsiteY10" fmla="*/ 38100 h 123825"/>
              <a:gd name="connsiteX11" fmla="*/ 2619375 w 6038850"/>
              <a:gd name="connsiteY11" fmla="*/ 28575 h 123825"/>
              <a:gd name="connsiteX12" fmla="*/ 2676525 w 6038850"/>
              <a:gd name="connsiteY12" fmla="*/ 19050 h 123825"/>
              <a:gd name="connsiteX13" fmla="*/ 2714625 w 6038850"/>
              <a:gd name="connsiteY13" fmla="*/ 9525 h 123825"/>
              <a:gd name="connsiteX14" fmla="*/ 2800350 w 6038850"/>
              <a:gd name="connsiteY14" fmla="*/ 0 h 123825"/>
              <a:gd name="connsiteX15" fmla="*/ 3248025 w 6038850"/>
              <a:gd name="connsiteY15" fmla="*/ 9525 h 123825"/>
              <a:gd name="connsiteX16" fmla="*/ 3457575 w 6038850"/>
              <a:gd name="connsiteY16" fmla="*/ 28575 h 123825"/>
              <a:gd name="connsiteX17" fmla="*/ 3962400 w 6038850"/>
              <a:gd name="connsiteY17" fmla="*/ 19050 h 123825"/>
              <a:gd name="connsiteX18" fmla="*/ 4429125 w 6038850"/>
              <a:gd name="connsiteY18" fmla="*/ 28575 h 123825"/>
              <a:gd name="connsiteX19" fmla="*/ 4486275 w 6038850"/>
              <a:gd name="connsiteY19" fmla="*/ 38100 h 123825"/>
              <a:gd name="connsiteX20" fmla="*/ 4829175 w 6038850"/>
              <a:gd name="connsiteY20" fmla="*/ 47625 h 123825"/>
              <a:gd name="connsiteX21" fmla="*/ 5010150 w 6038850"/>
              <a:gd name="connsiteY21" fmla="*/ 57150 h 123825"/>
              <a:gd name="connsiteX22" fmla="*/ 5067300 w 6038850"/>
              <a:gd name="connsiteY22" fmla="*/ 66675 h 123825"/>
              <a:gd name="connsiteX23" fmla="*/ 5153025 w 6038850"/>
              <a:gd name="connsiteY23" fmla="*/ 76200 h 123825"/>
              <a:gd name="connsiteX24" fmla="*/ 5181600 w 6038850"/>
              <a:gd name="connsiteY24" fmla="*/ 85725 h 123825"/>
              <a:gd name="connsiteX25" fmla="*/ 5257800 w 6038850"/>
              <a:gd name="connsiteY25" fmla="*/ 104775 h 123825"/>
              <a:gd name="connsiteX26" fmla="*/ 5353050 w 6038850"/>
              <a:gd name="connsiteY26" fmla="*/ 123825 h 123825"/>
              <a:gd name="connsiteX27" fmla="*/ 5667375 w 6038850"/>
              <a:gd name="connsiteY27" fmla="*/ 114300 h 123825"/>
              <a:gd name="connsiteX28" fmla="*/ 5715000 w 6038850"/>
              <a:gd name="connsiteY28" fmla="*/ 104775 h 123825"/>
              <a:gd name="connsiteX29" fmla="*/ 5772150 w 6038850"/>
              <a:gd name="connsiteY29" fmla="*/ 95250 h 123825"/>
              <a:gd name="connsiteX30" fmla="*/ 5972175 w 6038850"/>
              <a:gd name="connsiteY30" fmla="*/ 85725 h 123825"/>
              <a:gd name="connsiteX31" fmla="*/ 6000750 w 6038850"/>
              <a:gd name="connsiteY31" fmla="*/ 76200 h 123825"/>
              <a:gd name="connsiteX32" fmla="*/ 6038850 w 6038850"/>
              <a:gd name="connsiteY32" fmla="*/ 476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38850" h="123825">
                <a:moveTo>
                  <a:pt x="0" y="28575"/>
                </a:moveTo>
                <a:cubicBezTo>
                  <a:pt x="107950" y="25400"/>
                  <a:pt x="215995" y="24581"/>
                  <a:pt x="323850" y="19050"/>
                </a:cubicBezTo>
                <a:cubicBezTo>
                  <a:pt x="340018" y="18221"/>
                  <a:pt x="355286" y="9525"/>
                  <a:pt x="371475" y="9525"/>
                </a:cubicBezTo>
                <a:lnTo>
                  <a:pt x="1885950" y="19050"/>
                </a:lnTo>
                <a:cubicBezTo>
                  <a:pt x="1898650" y="22225"/>
                  <a:pt x="1911091" y="26724"/>
                  <a:pt x="1924050" y="28575"/>
                </a:cubicBezTo>
                <a:cubicBezTo>
                  <a:pt x="1955638" y="33088"/>
                  <a:pt x="1987938" y="32220"/>
                  <a:pt x="2019300" y="38100"/>
                </a:cubicBezTo>
                <a:cubicBezTo>
                  <a:pt x="2039037" y="41801"/>
                  <a:pt x="2056969" y="52280"/>
                  <a:pt x="2076450" y="57150"/>
                </a:cubicBezTo>
                <a:cubicBezTo>
                  <a:pt x="2244602" y="99188"/>
                  <a:pt x="2121430" y="59443"/>
                  <a:pt x="2200275" y="85725"/>
                </a:cubicBezTo>
                <a:cubicBezTo>
                  <a:pt x="2289175" y="82550"/>
                  <a:pt x="2378192" y="81749"/>
                  <a:pt x="2466975" y="76200"/>
                </a:cubicBezTo>
                <a:cubicBezTo>
                  <a:pt x="2480040" y="75383"/>
                  <a:pt x="2492536" y="70437"/>
                  <a:pt x="2505075" y="66675"/>
                </a:cubicBezTo>
                <a:lnTo>
                  <a:pt x="2590800" y="38100"/>
                </a:lnTo>
                <a:cubicBezTo>
                  <a:pt x="2600325" y="34925"/>
                  <a:pt x="2609471" y="30226"/>
                  <a:pt x="2619375" y="28575"/>
                </a:cubicBezTo>
                <a:cubicBezTo>
                  <a:pt x="2638425" y="25400"/>
                  <a:pt x="2657587" y="22838"/>
                  <a:pt x="2676525" y="19050"/>
                </a:cubicBezTo>
                <a:cubicBezTo>
                  <a:pt x="2689362" y="16483"/>
                  <a:pt x="2701686" y="11516"/>
                  <a:pt x="2714625" y="9525"/>
                </a:cubicBezTo>
                <a:cubicBezTo>
                  <a:pt x="2743042" y="5153"/>
                  <a:pt x="2771775" y="3175"/>
                  <a:pt x="2800350" y="0"/>
                </a:cubicBezTo>
                <a:lnTo>
                  <a:pt x="3248025" y="9525"/>
                </a:lnTo>
                <a:cubicBezTo>
                  <a:pt x="3315054" y="11759"/>
                  <a:pt x="3390061" y="21073"/>
                  <a:pt x="3457575" y="28575"/>
                </a:cubicBezTo>
                <a:lnTo>
                  <a:pt x="3962400" y="19050"/>
                </a:lnTo>
                <a:cubicBezTo>
                  <a:pt x="4118007" y="19050"/>
                  <a:pt x="4273620" y="22920"/>
                  <a:pt x="4429125" y="28575"/>
                </a:cubicBezTo>
                <a:cubicBezTo>
                  <a:pt x="4448425" y="29277"/>
                  <a:pt x="4466984" y="37181"/>
                  <a:pt x="4486275" y="38100"/>
                </a:cubicBezTo>
                <a:cubicBezTo>
                  <a:pt x="4600490" y="43539"/>
                  <a:pt x="4714906" y="43470"/>
                  <a:pt x="4829175" y="47625"/>
                </a:cubicBezTo>
                <a:cubicBezTo>
                  <a:pt x="4889544" y="49820"/>
                  <a:pt x="4949825" y="53975"/>
                  <a:pt x="5010150" y="57150"/>
                </a:cubicBezTo>
                <a:cubicBezTo>
                  <a:pt x="5029200" y="60325"/>
                  <a:pt x="5048157" y="64123"/>
                  <a:pt x="5067300" y="66675"/>
                </a:cubicBezTo>
                <a:cubicBezTo>
                  <a:pt x="5095799" y="70475"/>
                  <a:pt x="5124665" y="71473"/>
                  <a:pt x="5153025" y="76200"/>
                </a:cubicBezTo>
                <a:cubicBezTo>
                  <a:pt x="5162929" y="77851"/>
                  <a:pt x="5171914" y="83083"/>
                  <a:pt x="5181600" y="85725"/>
                </a:cubicBezTo>
                <a:cubicBezTo>
                  <a:pt x="5206859" y="92614"/>
                  <a:pt x="5231975" y="100471"/>
                  <a:pt x="5257800" y="104775"/>
                </a:cubicBezTo>
                <a:cubicBezTo>
                  <a:pt x="5327863" y="116452"/>
                  <a:pt x="5296214" y="109616"/>
                  <a:pt x="5353050" y="123825"/>
                </a:cubicBezTo>
                <a:cubicBezTo>
                  <a:pt x="5457825" y="120650"/>
                  <a:pt x="5562697" y="119809"/>
                  <a:pt x="5667375" y="114300"/>
                </a:cubicBezTo>
                <a:cubicBezTo>
                  <a:pt x="5683542" y="113449"/>
                  <a:pt x="5699072" y="107671"/>
                  <a:pt x="5715000" y="104775"/>
                </a:cubicBezTo>
                <a:cubicBezTo>
                  <a:pt x="5734001" y="101320"/>
                  <a:pt x="5752890" y="96677"/>
                  <a:pt x="5772150" y="95250"/>
                </a:cubicBezTo>
                <a:cubicBezTo>
                  <a:pt x="5838718" y="90319"/>
                  <a:pt x="5905500" y="88900"/>
                  <a:pt x="5972175" y="85725"/>
                </a:cubicBezTo>
                <a:cubicBezTo>
                  <a:pt x="5981700" y="82550"/>
                  <a:pt x="5991770" y="80690"/>
                  <a:pt x="6000750" y="76200"/>
                </a:cubicBezTo>
                <a:cubicBezTo>
                  <a:pt x="6022291" y="65430"/>
                  <a:pt x="6025455" y="61020"/>
                  <a:pt x="6038850" y="47625"/>
                </a:cubicBezTo>
              </a:path>
            </a:pathLst>
          </a:custGeom>
          <a:noFill/>
          <a:ln w="139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411277BD-352E-4CC6-B131-FE90A33D5059}"/>
              </a:ext>
            </a:extLst>
          </p:cNvPr>
          <p:cNvSpPr txBox="1"/>
          <p:nvPr/>
        </p:nvSpPr>
        <p:spPr>
          <a:xfrm>
            <a:off x="6188680" y="1790041"/>
            <a:ext cx="21434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Productstromen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Regulier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Vlog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AH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Biologisch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BD</a:t>
            </a:r>
          </a:p>
        </p:txBody>
      </p:sp>
      <p:pic>
        <p:nvPicPr>
          <p:cNvPr id="27" name="Afbeelding 26" descr="Afbeelding met tekening&#10;&#10;Automatisch gegenereerde beschrijving">
            <a:extLst>
              <a:ext uri="{FF2B5EF4-FFF2-40B4-BE49-F238E27FC236}">
                <a16:creationId xmlns:a16="http://schemas.microsoft.com/office/drawing/2014/main" id="{8D1A73D2-9D22-4652-8D61-9AAFEC046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4280469" y="3377464"/>
            <a:ext cx="1405140" cy="1755702"/>
          </a:xfrm>
          <a:prstGeom prst="rect">
            <a:avLst/>
          </a:prstGeom>
        </p:spPr>
      </p:pic>
      <p:pic>
        <p:nvPicPr>
          <p:cNvPr id="28" name="Afbeelding 27" descr="Afbeelding met tekening&#10;&#10;Automatisch gegenereerde beschrijving">
            <a:extLst>
              <a:ext uri="{FF2B5EF4-FFF2-40B4-BE49-F238E27FC236}">
                <a16:creationId xmlns:a16="http://schemas.microsoft.com/office/drawing/2014/main" id="{4B88B75F-85B1-4D40-959A-DC1685DB2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6735843" y="3376098"/>
            <a:ext cx="1405140" cy="1755702"/>
          </a:xfrm>
          <a:prstGeom prst="rect">
            <a:avLst/>
          </a:prstGeom>
        </p:spPr>
      </p:pic>
      <p:pic>
        <p:nvPicPr>
          <p:cNvPr id="29" name="Afbeelding 28" descr="Afbeelding met tekening&#10;&#10;Automatisch gegenereerde beschrijving">
            <a:extLst>
              <a:ext uri="{FF2B5EF4-FFF2-40B4-BE49-F238E27FC236}">
                <a16:creationId xmlns:a16="http://schemas.microsoft.com/office/drawing/2014/main" id="{B4F05F32-BF73-4D77-B9AD-DF06922B8B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61" b="69561" l="42549" r="55433"/>
                    </a14:imgEffect>
                  </a14:imgLayer>
                </a14:imgProps>
              </a:ext>
            </a:extLst>
          </a:blip>
          <a:srcRect l="40939" t="16123" r="42957" b="24501"/>
          <a:stretch/>
        </p:blipFill>
        <p:spPr>
          <a:xfrm>
            <a:off x="7356423" y="3387216"/>
            <a:ext cx="1405140" cy="1755702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4489D83-FE75-4E19-BDBD-E4C1176D362C}"/>
              </a:ext>
            </a:extLst>
          </p:cNvPr>
          <p:cNvSpPr txBox="1"/>
          <p:nvPr/>
        </p:nvSpPr>
        <p:spPr>
          <a:xfrm>
            <a:off x="8812981" y="391410"/>
            <a:ext cx="2824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dirty="0">
                <a:solidFill>
                  <a:schemeClr val="bg1"/>
                </a:solidFill>
              </a:rPr>
              <a:t>Opbouw van het verdienmodel</a:t>
            </a:r>
          </a:p>
        </p:txBody>
      </p:sp>
      <p:pic>
        <p:nvPicPr>
          <p:cNvPr id="1026" name="Picture 2" descr="Amsterdammer minder trots op eigen stad | MarketingTribune B2B">
            <a:extLst>
              <a:ext uri="{FF2B5EF4-FFF2-40B4-BE49-F238E27FC236}">
                <a16:creationId xmlns:a16="http://schemas.microsoft.com/office/drawing/2014/main" id="{0D5629DC-037F-4E54-AACC-A62D6E21E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249" y="2578231"/>
            <a:ext cx="3065766" cy="17244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verijssel steekt 3,75 miljoen euro in leefbaarheid platteland - RTV Oost">
            <a:extLst>
              <a:ext uri="{FF2B5EF4-FFF2-40B4-BE49-F238E27FC236}">
                <a16:creationId xmlns:a16="http://schemas.microsoft.com/office/drawing/2014/main" id="{B1AD8FCE-17E7-44AB-97EE-467A4139F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3" y="2578231"/>
            <a:ext cx="3065766" cy="17239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plant, gras&#10;&#10;Automatisch gegenereerde beschrijving">
            <a:extLst>
              <a:ext uri="{FF2B5EF4-FFF2-40B4-BE49-F238E27FC236}">
                <a16:creationId xmlns:a16="http://schemas.microsoft.com/office/drawing/2014/main" id="{DC0E75A2-E0DB-40DC-9014-6CF72DCAE4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231" l="74541" r="89064">
                        <a14:foregroundMark x1="85652" y1="44923" x2="85652" y2="44923"/>
                        <a14:foregroundMark x1="88364" y1="33231" x2="88364" y2="33231"/>
                        <a14:foregroundMark x1="80665" y1="95615" x2="80665" y2="95615"/>
                        <a14:foregroundMark x1="81627" y1="69846" x2="81627" y2="69846"/>
                        <a14:foregroundMark x1="78040" y1="96231" x2="78040" y2="96231"/>
                        <a14:foregroundMark x1="79965" y1="21231" x2="79965" y2="21231"/>
                      </a14:backgroundRemoval>
                    </a14:imgEffect>
                  </a14:imgLayer>
                </a14:imgProps>
              </a:ext>
            </a:extLst>
          </a:blip>
          <a:srcRect l="72884" r="9034"/>
          <a:stretch/>
        </p:blipFill>
        <p:spPr>
          <a:xfrm>
            <a:off x="780121" y="1683949"/>
            <a:ext cx="329058" cy="2069831"/>
          </a:xfrm>
          <a:prstGeom prst="rect">
            <a:avLst/>
          </a:prstGeom>
        </p:spPr>
      </p:pic>
      <p:pic>
        <p:nvPicPr>
          <p:cNvPr id="8" name="Afbeelding 7" descr="Afbeelding met plant, gras&#10;&#10;Automatisch gegenereerde beschrijving">
            <a:extLst>
              <a:ext uri="{FF2B5EF4-FFF2-40B4-BE49-F238E27FC236}">
                <a16:creationId xmlns:a16="http://schemas.microsoft.com/office/drawing/2014/main" id="{37F17702-7FDB-43D2-823A-357BB58B27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231" l="74541" r="89064">
                        <a14:foregroundMark x1="85652" y1="44923" x2="85652" y2="44923"/>
                        <a14:foregroundMark x1="88364" y1="33231" x2="88364" y2="33231"/>
                        <a14:foregroundMark x1="80665" y1="95615" x2="80665" y2="95615"/>
                        <a14:foregroundMark x1="81627" y1="69846" x2="81627" y2="69846"/>
                        <a14:foregroundMark x1="78040" y1="96231" x2="78040" y2="96231"/>
                        <a14:foregroundMark x1="79965" y1="21231" x2="79965" y2="21231"/>
                      </a14:backgroundRemoval>
                    </a14:imgEffect>
                  </a14:imgLayer>
                </a14:imgProps>
              </a:ext>
            </a:extLst>
          </a:blip>
          <a:srcRect l="72884" r="9034"/>
          <a:stretch/>
        </p:blipFill>
        <p:spPr>
          <a:xfrm>
            <a:off x="425524" y="1548102"/>
            <a:ext cx="329058" cy="2069831"/>
          </a:xfrm>
          <a:prstGeom prst="rect">
            <a:avLst/>
          </a:prstGeom>
        </p:spPr>
      </p:pic>
      <p:pic>
        <p:nvPicPr>
          <p:cNvPr id="9" name="Afbeelding 8" descr="Afbeelding met plant, gras&#10;&#10;Automatisch gegenereerde beschrijving">
            <a:extLst>
              <a:ext uri="{FF2B5EF4-FFF2-40B4-BE49-F238E27FC236}">
                <a16:creationId xmlns:a16="http://schemas.microsoft.com/office/drawing/2014/main" id="{9664E9F6-704D-453C-8EE8-4F5364B303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231" l="74541" r="89064">
                        <a14:foregroundMark x1="85652" y1="44923" x2="85652" y2="44923"/>
                        <a14:foregroundMark x1="88364" y1="33231" x2="88364" y2="33231"/>
                        <a14:foregroundMark x1="80665" y1="95615" x2="80665" y2="95615"/>
                        <a14:foregroundMark x1="81627" y1="69846" x2="81627" y2="69846"/>
                        <a14:foregroundMark x1="78040" y1="96231" x2="78040" y2="96231"/>
                        <a14:foregroundMark x1="79965" y1="21231" x2="79965" y2="21231"/>
                      </a14:backgroundRemoval>
                    </a14:imgEffect>
                  </a14:imgLayer>
                </a14:imgProps>
              </a:ext>
            </a:extLst>
          </a:blip>
          <a:srcRect l="72884" r="9034"/>
          <a:stretch/>
        </p:blipFill>
        <p:spPr>
          <a:xfrm>
            <a:off x="1134801" y="1576977"/>
            <a:ext cx="329058" cy="2069831"/>
          </a:xfrm>
          <a:prstGeom prst="rect">
            <a:avLst/>
          </a:prstGeom>
        </p:spPr>
      </p:pic>
      <p:pic>
        <p:nvPicPr>
          <p:cNvPr id="10" name="Afbeelding 9" descr="Afbeelding met plant, gras&#10;&#10;Automatisch gegenereerde beschrijving">
            <a:extLst>
              <a:ext uri="{FF2B5EF4-FFF2-40B4-BE49-F238E27FC236}">
                <a16:creationId xmlns:a16="http://schemas.microsoft.com/office/drawing/2014/main" id="{07BDE2F0-19A1-4883-9CB8-81460621A9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6231" l="74541" r="89064">
                        <a14:foregroundMark x1="85652" y1="44923" x2="85652" y2="44923"/>
                        <a14:foregroundMark x1="88364" y1="33231" x2="88364" y2="33231"/>
                        <a14:foregroundMark x1="80665" y1="95615" x2="80665" y2="95615"/>
                        <a14:foregroundMark x1="81627" y1="69846" x2="81627" y2="69846"/>
                        <a14:foregroundMark x1="78040" y1="96231" x2="78040" y2="96231"/>
                        <a14:foregroundMark x1="79965" y1="21231" x2="79965" y2="21231"/>
                      </a14:backgroundRemoval>
                    </a14:imgEffect>
                  </a14:imgLayer>
                </a14:imgProps>
              </a:ext>
            </a:extLst>
          </a:blip>
          <a:srcRect l="72884" r="9034"/>
          <a:stretch/>
        </p:blipFill>
        <p:spPr>
          <a:xfrm>
            <a:off x="58719" y="1695065"/>
            <a:ext cx="329058" cy="2069831"/>
          </a:xfrm>
          <a:prstGeom prst="rect">
            <a:avLst/>
          </a:prstGeom>
        </p:spPr>
      </p:pic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303C301F-9EAA-42CB-BC49-9255F382558E}"/>
              </a:ext>
            </a:extLst>
          </p:cNvPr>
          <p:cNvSpPr/>
          <p:nvPr/>
        </p:nvSpPr>
        <p:spPr>
          <a:xfrm>
            <a:off x="1143504" y="4451534"/>
            <a:ext cx="584975" cy="2162175"/>
          </a:xfrm>
          <a:custGeom>
            <a:avLst/>
            <a:gdLst>
              <a:gd name="connsiteX0" fmla="*/ 247650 w 584975"/>
              <a:gd name="connsiteY0" fmla="*/ 2162175 h 2162175"/>
              <a:gd name="connsiteX1" fmla="*/ 209550 w 584975"/>
              <a:gd name="connsiteY1" fmla="*/ 1819275 h 2162175"/>
              <a:gd name="connsiteX2" fmla="*/ 190500 w 584975"/>
              <a:gd name="connsiteY2" fmla="*/ 1714500 h 2162175"/>
              <a:gd name="connsiteX3" fmla="*/ 180975 w 584975"/>
              <a:gd name="connsiteY3" fmla="*/ 1609725 h 2162175"/>
              <a:gd name="connsiteX4" fmla="*/ 200025 w 584975"/>
              <a:gd name="connsiteY4" fmla="*/ 1076325 h 2162175"/>
              <a:gd name="connsiteX5" fmla="*/ 209550 w 584975"/>
              <a:gd name="connsiteY5" fmla="*/ 1028700 h 2162175"/>
              <a:gd name="connsiteX6" fmla="*/ 228600 w 584975"/>
              <a:gd name="connsiteY6" fmla="*/ 752475 h 2162175"/>
              <a:gd name="connsiteX7" fmla="*/ 219075 w 584975"/>
              <a:gd name="connsiteY7" fmla="*/ 28575 h 2162175"/>
              <a:gd name="connsiteX8" fmla="*/ 190500 w 584975"/>
              <a:gd name="connsiteY8" fmla="*/ 66675 h 2162175"/>
              <a:gd name="connsiteX9" fmla="*/ 171450 w 584975"/>
              <a:gd name="connsiteY9" fmla="*/ 114300 h 2162175"/>
              <a:gd name="connsiteX10" fmla="*/ 152400 w 584975"/>
              <a:gd name="connsiteY10" fmla="*/ 152400 h 2162175"/>
              <a:gd name="connsiteX11" fmla="*/ 133350 w 584975"/>
              <a:gd name="connsiteY11" fmla="*/ 180975 h 2162175"/>
              <a:gd name="connsiteX12" fmla="*/ 114300 w 584975"/>
              <a:gd name="connsiteY12" fmla="*/ 228600 h 2162175"/>
              <a:gd name="connsiteX13" fmla="*/ 76200 w 584975"/>
              <a:gd name="connsiteY13" fmla="*/ 295275 h 2162175"/>
              <a:gd name="connsiteX14" fmla="*/ 57150 w 584975"/>
              <a:gd name="connsiteY14" fmla="*/ 352425 h 2162175"/>
              <a:gd name="connsiteX15" fmla="*/ 47625 w 584975"/>
              <a:gd name="connsiteY15" fmla="*/ 381000 h 2162175"/>
              <a:gd name="connsiteX16" fmla="*/ 38100 w 584975"/>
              <a:gd name="connsiteY16" fmla="*/ 409575 h 2162175"/>
              <a:gd name="connsiteX17" fmla="*/ 28575 w 584975"/>
              <a:gd name="connsiteY17" fmla="*/ 438150 h 2162175"/>
              <a:gd name="connsiteX18" fmla="*/ 0 w 584975"/>
              <a:gd name="connsiteY18" fmla="*/ 600075 h 2162175"/>
              <a:gd name="connsiteX19" fmla="*/ 28575 w 584975"/>
              <a:gd name="connsiteY19" fmla="*/ 647700 h 2162175"/>
              <a:gd name="connsiteX20" fmla="*/ 85725 w 584975"/>
              <a:gd name="connsiteY20" fmla="*/ 638175 h 2162175"/>
              <a:gd name="connsiteX21" fmla="*/ 161925 w 584975"/>
              <a:gd name="connsiteY21" fmla="*/ 628650 h 2162175"/>
              <a:gd name="connsiteX22" fmla="*/ 200025 w 584975"/>
              <a:gd name="connsiteY22" fmla="*/ 619125 h 2162175"/>
              <a:gd name="connsiteX23" fmla="*/ 266700 w 584975"/>
              <a:gd name="connsiteY23" fmla="*/ 600075 h 2162175"/>
              <a:gd name="connsiteX24" fmla="*/ 352425 w 584975"/>
              <a:gd name="connsiteY24" fmla="*/ 590550 h 2162175"/>
              <a:gd name="connsiteX25" fmla="*/ 390525 w 584975"/>
              <a:gd name="connsiteY25" fmla="*/ 581025 h 2162175"/>
              <a:gd name="connsiteX26" fmla="*/ 581025 w 584975"/>
              <a:gd name="connsiteY26" fmla="*/ 571500 h 2162175"/>
              <a:gd name="connsiteX27" fmla="*/ 561975 w 584975"/>
              <a:gd name="connsiteY27" fmla="*/ 533400 h 2162175"/>
              <a:gd name="connsiteX28" fmla="*/ 542925 w 584975"/>
              <a:gd name="connsiteY28" fmla="*/ 504825 h 2162175"/>
              <a:gd name="connsiteX29" fmla="*/ 514350 w 584975"/>
              <a:gd name="connsiteY29" fmla="*/ 447675 h 2162175"/>
              <a:gd name="connsiteX30" fmla="*/ 504825 w 584975"/>
              <a:gd name="connsiteY30" fmla="*/ 409575 h 2162175"/>
              <a:gd name="connsiteX31" fmla="*/ 457200 w 584975"/>
              <a:gd name="connsiteY31" fmla="*/ 323850 h 2162175"/>
              <a:gd name="connsiteX32" fmla="*/ 438150 w 584975"/>
              <a:gd name="connsiteY32" fmla="*/ 266700 h 2162175"/>
              <a:gd name="connsiteX33" fmla="*/ 428625 w 584975"/>
              <a:gd name="connsiteY33" fmla="*/ 238125 h 2162175"/>
              <a:gd name="connsiteX34" fmla="*/ 390525 w 584975"/>
              <a:gd name="connsiteY34" fmla="*/ 171450 h 2162175"/>
              <a:gd name="connsiteX35" fmla="*/ 381000 w 584975"/>
              <a:gd name="connsiteY35" fmla="*/ 133350 h 2162175"/>
              <a:gd name="connsiteX36" fmla="*/ 352425 w 584975"/>
              <a:gd name="connsiteY36" fmla="*/ 114300 h 2162175"/>
              <a:gd name="connsiteX37" fmla="*/ 276225 w 584975"/>
              <a:gd name="connsiteY37" fmla="*/ 19050 h 2162175"/>
              <a:gd name="connsiteX38" fmla="*/ 247650 w 584975"/>
              <a:gd name="connsiteY38" fmla="*/ 0 h 2162175"/>
              <a:gd name="connsiteX39" fmla="*/ 228600 w 584975"/>
              <a:gd name="connsiteY39" fmla="*/ 19050 h 216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84975" h="2162175">
                <a:moveTo>
                  <a:pt x="247650" y="2162175"/>
                </a:moveTo>
                <a:cubicBezTo>
                  <a:pt x="234950" y="2047875"/>
                  <a:pt x="223145" y="1933472"/>
                  <a:pt x="209550" y="1819275"/>
                </a:cubicBezTo>
                <a:cubicBezTo>
                  <a:pt x="205966" y="1789167"/>
                  <a:pt x="196602" y="1745008"/>
                  <a:pt x="190500" y="1714500"/>
                </a:cubicBezTo>
                <a:cubicBezTo>
                  <a:pt x="187325" y="1679575"/>
                  <a:pt x="180975" y="1644794"/>
                  <a:pt x="180975" y="1609725"/>
                </a:cubicBezTo>
                <a:cubicBezTo>
                  <a:pt x="180975" y="1398998"/>
                  <a:pt x="169934" y="1256870"/>
                  <a:pt x="200025" y="1076325"/>
                </a:cubicBezTo>
                <a:cubicBezTo>
                  <a:pt x="202687" y="1060356"/>
                  <a:pt x="206375" y="1044575"/>
                  <a:pt x="209550" y="1028700"/>
                </a:cubicBezTo>
                <a:cubicBezTo>
                  <a:pt x="215242" y="960391"/>
                  <a:pt x="228600" y="811325"/>
                  <a:pt x="228600" y="752475"/>
                </a:cubicBezTo>
                <a:cubicBezTo>
                  <a:pt x="228600" y="511154"/>
                  <a:pt x="222250" y="269875"/>
                  <a:pt x="219075" y="28575"/>
                </a:cubicBezTo>
                <a:cubicBezTo>
                  <a:pt x="209550" y="41275"/>
                  <a:pt x="198210" y="52798"/>
                  <a:pt x="190500" y="66675"/>
                </a:cubicBezTo>
                <a:cubicBezTo>
                  <a:pt x="182197" y="81621"/>
                  <a:pt x="178394" y="98676"/>
                  <a:pt x="171450" y="114300"/>
                </a:cubicBezTo>
                <a:cubicBezTo>
                  <a:pt x="165683" y="127275"/>
                  <a:pt x="159445" y="140072"/>
                  <a:pt x="152400" y="152400"/>
                </a:cubicBezTo>
                <a:cubicBezTo>
                  <a:pt x="146720" y="162339"/>
                  <a:pt x="138470" y="170736"/>
                  <a:pt x="133350" y="180975"/>
                </a:cubicBezTo>
                <a:cubicBezTo>
                  <a:pt x="125704" y="196268"/>
                  <a:pt x="121946" y="213307"/>
                  <a:pt x="114300" y="228600"/>
                </a:cubicBezTo>
                <a:cubicBezTo>
                  <a:pt x="79934" y="297333"/>
                  <a:pt x="109598" y="211780"/>
                  <a:pt x="76200" y="295275"/>
                </a:cubicBezTo>
                <a:cubicBezTo>
                  <a:pt x="68742" y="313919"/>
                  <a:pt x="63500" y="333375"/>
                  <a:pt x="57150" y="352425"/>
                </a:cubicBezTo>
                <a:lnTo>
                  <a:pt x="47625" y="381000"/>
                </a:lnTo>
                <a:lnTo>
                  <a:pt x="38100" y="409575"/>
                </a:lnTo>
                <a:lnTo>
                  <a:pt x="28575" y="438150"/>
                </a:lnTo>
                <a:cubicBezTo>
                  <a:pt x="8105" y="581439"/>
                  <a:pt x="23724" y="528903"/>
                  <a:pt x="0" y="600075"/>
                </a:cubicBezTo>
                <a:cubicBezTo>
                  <a:pt x="9525" y="615950"/>
                  <a:pt x="11657" y="640181"/>
                  <a:pt x="28575" y="647700"/>
                </a:cubicBezTo>
                <a:cubicBezTo>
                  <a:pt x="46223" y="655544"/>
                  <a:pt x="66606" y="640906"/>
                  <a:pt x="85725" y="638175"/>
                </a:cubicBezTo>
                <a:cubicBezTo>
                  <a:pt x="111065" y="634555"/>
                  <a:pt x="136676" y="632858"/>
                  <a:pt x="161925" y="628650"/>
                </a:cubicBezTo>
                <a:cubicBezTo>
                  <a:pt x="174838" y="626498"/>
                  <a:pt x="187438" y="622721"/>
                  <a:pt x="200025" y="619125"/>
                </a:cubicBezTo>
                <a:cubicBezTo>
                  <a:pt x="229068" y="610827"/>
                  <a:pt x="234442" y="605038"/>
                  <a:pt x="266700" y="600075"/>
                </a:cubicBezTo>
                <a:cubicBezTo>
                  <a:pt x="295117" y="595703"/>
                  <a:pt x="323850" y="593725"/>
                  <a:pt x="352425" y="590550"/>
                </a:cubicBezTo>
                <a:cubicBezTo>
                  <a:pt x="365125" y="587375"/>
                  <a:pt x="377479" y="582112"/>
                  <a:pt x="390525" y="581025"/>
                </a:cubicBezTo>
                <a:cubicBezTo>
                  <a:pt x="453885" y="575745"/>
                  <a:pt x="519765" y="588517"/>
                  <a:pt x="581025" y="571500"/>
                </a:cubicBezTo>
                <a:cubicBezTo>
                  <a:pt x="594706" y="567700"/>
                  <a:pt x="569020" y="545728"/>
                  <a:pt x="561975" y="533400"/>
                </a:cubicBezTo>
                <a:cubicBezTo>
                  <a:pt x="556295" y="523461"/>
                  <a:pt x="548045" y="515064"/>
                  <a:pt x="542925" y="504825"/>
                </a:cubicBezTo>
                <a:cubicBezTo>
                  <a:pt x="503490" y="425955"/>
                  <a:pt x="568945" y="529567"/>
                  <a:pt x="514350" y="447675"/>
                </a:cubicBezTo>
                <a:cubicBezTo>
                  <a:pt x="511175" y="434975"/>
                  <a:pt x="510142" y="421538"/>
                  <a:pt x="504825" y="409575"/>
                </a:cubicBezTo>
                <a:cubicBezTo>
                  <a:pt x="456490" y="300822"/>
                  <a:pt x="494082" y="416054"/>
                  <a:pt x="457200" y="323850"/>
                </a:cubicBezTo>
                <a:cubicBezTo>
                  <a:pt x="449742" y="305206"/>
                  <a:pt x="444500" y="285750"/>
                  <a:pt x="438150" y="266700"/>
                </a:cubicBezTo>
                <a:cubicBezTo>
                  <a:pt x="434975" y="257175"/>
                  <a:pt x="433115" y="247105"/>
                  <a:pt x="428625" y="238125"/>
                </a:cubicBezTo>
                <a:cubicBezTo>
                  <a:pt x="404455" y="189786"/>
                  <a:pt x="417451" y="211839"/>
                  <a:pt x="390525" y="171450"/>
                </a:cubicBezTo>
                <a:cubicBezTo>
                  <a:pt x="387350" y="158750"/>
                  <a:pt x="388262" y="144242"/>
                  <a:pt x="381000" y="133350"/>
                </a:cubicBezTo>
                <a:cubicBezTo>
                  <a:pt x="374650" y="123825"/>
                  <a:pt x="359754" y="123094"/>
                  <a:pt x="352425" y="114300"/>
                </a:cubicBezTo>
                <a:cubicBezTo>
                  <a:pt x="296812" y="47564"/>
                  <a:pt x="389929" y="94852"/>
                  <a:pt x="276225" y="19050"/>
                </a:cubicBezTo>
                <a:cubicBezTo>
                  <a:pt x="266700" y="12700"/>
                  <a:pt x="259098" y="0"/>
                  <a:pt x="247650" y="0"/>
                </a:cubicBezTo>
                <a:cubicBezTo>
                  <a:pt x="238670" y="0"/>
                  <a:pt x="234950" y="12700"/>
                  <a:pt x="228600" y="19050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Afbeelding 31" descr="Afbeelding met kamer, tekening&#10;&#10;Automatisch gegenereerde beschrijving">
            <a:extLst>
              <a:ext uri="{FF2B5EF4-FFF2-40B4-BE49-F238E27FC236}">
                <a16:creationId xmlns:a16="http://schemas.microsoft.com/office/drawing/2014/main" id="{5D8B30FA-D216-48A8-9E58-CE08CF188E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38" b="93817" l="9839" r="89624">
                        <a14:foregroundMark x1="88193" y1="73987" x2="88193" y2="73987"/>
                        <a14:foregroundMark x1="65295" y1="84648" x2="65295" y2="84648"/>
                        <a14:foregroundMark x1="65832" y1="93817" x2="65832" y2="93817"/>
                        <a14:foregroundMark x1="55814" y1="11940" x2="55814" y2="11940"/>
                        <a14:foregroundMark x1="44902" y1="12793" x2="44902" y2="12793"/>
                        <a14:foregroundMark x1="57961" y1="17058" x2="57961" y2="17058"/>
                        <a14:foregroundMark x1="49374" y1="13859" x2="49374" y2="13859"/>
                        <a14:foregroundMark x1="45081" y1="8742" x2="45081" y2="8742"/>
                        <a14:foregroundMark x1="53309" y1="10021" x2="53309" y2="10021"/>
                        <a14:foregroundMark x1="28980" y1="13433" x2="28980" y2="13433"/>
                        <a14:foregroundMark x1="28444" y1="13859" x2="27370" y2="14499"/>
                        <a14:foregroundMark x1="22182" y1="15139" x2="22182" y2="15139"/>
                        <a14:foregroundMark x1="20751" y1="15139" x2="20751" y2="15139"/>
                        <a14:foregroundMark x1="26297" y1="12793" x2="26297" y2="12793"/>
                        <a14:foregroundMark x1="18605" y1="15778" x2="18605" y2="15778"/>
                        <a14:foregroundMark x1="51342" y1="3838" x2="51342" y2="3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48" y="5153149"/>
            <a:ext cx="1330728" cy="1107169"/>
          </a:xfrm>
          <a:prstGeom prst="rect">
            <a:avLst/>
          </a:prstGeom>
        </p:spPr>
      </p:pic>
      <p:sp>
        <p:nvSpPr>
          <p:cNvPr id="33" name="Tekstvak 32">
            <a:extLst>
              <a:ext uri="{FF2B5EF4-FFF2-40B4-BE49-F238E27FC236}">
                <a16:creationId xmlns:a16="http://schemas.microsoft.com/office/drawing/2014/main" id="{1E3C5A4B-6056-476C-AEA9-55AE233F1B5E}"/>
              </a:ext>
            </a:extLst>
          </p:cNvPr>
          <p:cNvSpPr txBox="1"/>
          <p:nvPr/>
        </p:nvSpPr>
        <p:spPr>
          <a:xfrm>
            <a:off x="74607" y="6202655"/>
            <a:ext cx="1172440" cy="338554"/>
          </a:xfrm>
          <a:prstGeom prst="rect">
            <a:avLst/>
          </a:prstGeom>
          <a:solidFill>
            <a:srgbClr val="83889F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/>
              <a:t>Kunstmest</a:t>
            </a:r>
          </a:p>
        </p:txBody>
      </p:sp>
      <p:sp>
        <p:nvSpPr>
          <p:cNvPr id="31" name="Vrije vorm: vorm 30">
            <a:extLst>
              <a:ext uri="{FF2B5EF4-FFF2-40B4-BE49-F238E27FC236}">
                <a16:creationId xmlns:a16="http://schemas.microsoft.com/office/drawing/2014/main" id="{ABF54109-7800-4AF9-8C49-7BF8DF58AE17}"/>
              </a:ext>
            </a:extLst>
          </p:cNvPr>
          <p:cNvSpPr/>
          <p:nvPr/>
        </p:nvSpPr>
        <p:spPr>
          <a:xfrm rot="10603515">
            <a:off x="2473527" y="4244116"/>
            <a:ext cx="7184760" cy="2564657"/>
          </a:xfrm>
          <a:custGeom>
            <a:avLst/>
            <a:gdLst>
              <a:gd name="connsiteX0" fmla="*/ 0 w 7688062"/>
              <a:gd name="connsiteY0" fmla="*/ 2610035 h 2994937"/>
              <a:gd name="connsiteX1" fmla="*/ 8877 w 7688062"/>
              <a:gd name="connsiteY1" fmla="*/ 2521258 h 2994937"/>
              <a:gd name="connsiteX2" fmla="*/ 26633 w 7688062"/>
              <a:gd name="connsiteY2" fmla="*/ 2467992 h 2994937"/>
              <a:gd name="connsiteX3" fmla="*/ 79899 w 7688062"/>
              <a:gd name="connsiteY3" fmla="*/ 2379215 h 2994937"/>
              <a:gd name="connsiteX4" fmla="*/ 88776 w 7688062"/>
              <a:gd name="connsiteY4" fmla="*/ 2343705 h 2994937"/>
              <a:gd name="connsiteX5" fmla="*/ 142042 w 7688062"/>
              <a:gd name="connsiteY5" fmla="*/ 2263806 h 2994937"/>
              <a:gd name="connsiteX6" fmla="*/ 150920 w 7688062"/>
              <a:gd name="connsiteY6" fmla="*/ 2237173 h 2994937"/>
              <a:gd name="connsiteX7" fmla="*/ 168675 w 7688062"/>
              <a:gd name="connsiteY7" fmla="*/ 2210540 h 2994937"/>
              <a:gd name="connsiteX8" fmla="*/ 195308 w 7688062"/>
              <a:gd name="connsiteY8" fmla="*/ 2166151 h 2994937"/>
              <a:gd name="connsiteX9" fmla="*/ 221941 w 7688062"/>
              <a:gd name="connsiteY9" fmla="*/ 2112885 h 2994937"/>
              <a:gd name="connsiteX10" fmla="*/ 239697 w 7688062"/>
              <a:gd name="connsiteY10" fmla="*/ 2095130 h 2994937"/>
              <a:gd name="connsiteX11" fmla="*/ 266330 w 7688062"/>
              <a:gd name="connsiteY11" fmla="*/ 2050742 h 2994937"/>
              <a:gd name="connsiteX12" fmla="*/ 301840 w 7688062"/>
              <a:gd name="connsiteY12" fmla="*/ 1961965 h 2994937"/>
              <a:gd name="connsiteX13" fmla="*/ 337351 w 7688062"/>
              <a:gd name="connsiteY13" fmla="*/ 1917577 h 2994937"/>
              <a:gd name="connsiteX14" fmla="*/ 372862 w 7688062"/>
              <a:gd name="connsiteY14" fmla="*/ 1846555 h 2994937"/>
              <a:gd name="connsiteX15" fmla="*/ 417250 w 7688062"/>
              <a:gd name="connsiteY15" fmla="*/ 1766656 h 2994937"/>
              <a:gd name="connsiteX16" fmla="*/ 443883 w 7688062"/>
              <a:gd name="connsiteY16" fmla="*/ 1722268 h 2994937"/>
              <a:gd name="connsiteX17" fmla="*/ 470516 w 7688062"/>
              <a:gd name="connsiteY17" fmla="*/ 1669002 h 2994937"/>
              <a:gd name="connsiteX18" fmla="*/ 514904 w 7688062"/>
              <a:gd name="connsiteY18" fmla="*/ 1615736 h 2994937"/>
              <a:gd name="connsiteX19" fmla="*/ 541537 w 7688062"/>
              <a:gd name="connsiteY19" fmla="*/ 1562470 h 2994937"/>
              <a:gd name="connsiteX20" fmla="*/ 630314 w 7688062"/>
              <a:gd name="connsiteY20" fmla="*/ 1438182 h 2994937"/>
              <a:gd name="connsiteX21" fmla="*/ 648070 w 7688062"/>
              <a:gd name="connsiteY21" fmla="*/ 1411549 h 2994937"/>
              <a:gd name="connsiteX22" fmla="*/ 674703 w 7688062"/>
              <a:gd name="connsiteY22" fmla="*/ 1384916 h 2994937"/>
              <a:gd name="connsiteX23" fmla="*/ 692458 w 7688062"/>
              <a:gd name="connsiteY23" fmla="*/ 1358283 h 2994937"/>
              <a:gd name="connsiteX24" fmla="*/ 719091 w 7688062"/>
              <a:gd name="connsiteY24" fmla="*/ 1331650 h 2994937"/>
              <a:gd name="connsiteX25" fmla="*/ 781235 w 7688062"/>
              <a:gd name="connsiteY25" fmla="*/ 1260629 h 2994937"/>
              <a:gd name="connsiteX26" fmla="*/ 816745 w 7688062"/>
              <a:gd name="connsiteY26" fmla="*/ 1233996 h 2994937"/>
              <a:gd name="connsiteX27" fmla="*/ 861134 w 7688062"/>
              <a:gd name="connsiteY27" fmla="*/ 1189608 h 2994937"/>
              <a:gd name="connsiteX28" fmla="*/ 887767 w 7688062"/>
              <a:gd name="connsiteY28" fmla="*/ 1171852 h 2994937"/>
              <a:gd name="connsiteX29" fmla="*/ 985421 w 7688062"/>
              <a:gd name="connsiteY29" fmla="*/ 1065320 h 2994937"/>
              <a:gd name="connsiteX30" fmla="*/ 1012054 w 7688062"/>
              <a:gd name="connsiteY30" fmla="*/ 1047565 h 2994937"/>
              <a:gd name="connsiteX31" fmla="*/ 1038687 w 7688062"/>
              <a:gd name="connsiteY31" fmla="*/ 1020932 h 2994937"/>
              <a:gd name="connsiteX32" fmla="*/ 1083075 w 7688062"/>
              <a:gd name="connsiteY32" fmla="*/ 985421 h 2994937"/>
              <a:gd name="connsiteX33" fmla="*/ 1109708 w 7688062"/>
              <a:gd name="connsiteY33" fmla="*/ 967666 h 2994937"/>
              <a:gd name="connsiteX34" fmla="*/ 1145219 w 7688062"/>
              <a:gd name="connsiteY34" fmla="*/ 932155 h 2994937"/>
              <a:gd name="connsiteX35" fmla="*/ 1225118 w 7688062"/>
              <a:gd name="connsiteY35" fmla="*/ 878889 h 2994937"/>
              <a:gd name="connsiteX36" fmla="*/ 1313895 w 7688062"/>
              <a:gd name="connsiteY36" fmla="*/ 816745 h 2994937"/>
              <a:gd name="connsiteX37" fmla="*/ 1411549 w 7688062"/>
              <a:gd name="connsiteY37" fmla="*/ 754602 h 2994937"/>
              <a:gd name="connsiteX38" fmla="*/ 1526959 w 7688062"/>
              <a:gd name="connsiteY38" fmla="*/ 701336 h 2994937"/>
              <a:gd name="connsiteX39" fmla="*/ 1615736 w 7688062"/>
              <a:gd name="connsiteY39" fmla="*/ 656947 h 2994937"/>
              <a:gd name="connsiteX40" fmla="*/ 1704512 w 7688062"/>
              <a:gd name="connsiteY40" fmla="*/ 639192 h 2994937"/>
              <a:gd name="connsiteX41" fmla="*/ 1802167 w 7688062"/>
              <a:gd name="connsiteY41" fmla="*/ 621437 h 2994937"/>
              <a:gd name="connsiteX42" fmla="*/ 1864310 w 7688062"/>
              <a:gd name="connsiteY42" fmla="*/ 514905 h 2994937"/>
              <a:gd name="connsiteX43" fmla="*/ 1882066 w 7688062"/>
              <a:gd name="connsiteY43" fmla="*/ 488272 h 2994937"/>
              <a:gd name="connsiteX44" fmla="*/ 1908699 w 7688062"/>
              <a:gd name="connsiteY44" fmla="*/ 479394 h 2994937"/>
              <a:gd name="connsiteX45" fmla="*/ 1997475 w 7688062"/>
              <a:gd name="connsiteY45" fmla="*/ 417250 h 2994937"/>
              <a:gd name="connsiteX46" fmla="*/ 2024108 w 7688062"/>
              <a:gd name="connsiteY46" fmla="*/ 408373 h 2994937"/>
              <a:gd name="connsiteX47" fmla="*/ 2059619 w 7688062"/>
              <a:gd name="connsiteY47" fmla="*/ 381740 h 2994937"/>
              <a:gd name="connsiteX48" fmla="*/ 2077374 w 7688062"/>
              <a:gd name="connsiteY48" fmla="*/ 363984 h 2994937"/>
              <a:gd name="connsiteX49" fmla="*/ 2104007 w 7688062"/>
              <a:gd name="connsiteY49" fmla="*/ 355107 h 2994937"/>
              <a:gd name="connsiteX50" fmla="*/ 2130640 w 7688062"/>
              <a:gd name="connsiteY50" fmla="*/ 337351 h 2994937"/>
              <a:gd name="connsiteX51" fmla="*/ 2183906 w 7688062"/>
              <a:gd name="connsiteY51" fmla="*/ 319596 h 2994937"/>
              <a:gd name="connsiteX52" fmla="*/ 2210539 w 7688062"/>
              <a:gd name="connsiteY52" fmla="*/ 301841 h 2994937"/>
              <a:gd name="connsiteX53" fmla="*/ 2263805 w 7688062"/>
              <a:gd name="connsiteY53" fmla="*/ 292963 h 2994937"/>
              <a:gd name="connsiteX54" fmla="*/ 2317071 w 7688062"/>
              <a:gd name="connsiteY54" fmla="*/ 275208 h 2994937"/>
              <a:gd name="connsiteX55" fmla="*/ 2352582 w 7688062"/>
              <a:gd name="connsiteY55" fmla="*/ 257452 h 2994937"/>
              <a:gd name="connsiteX56" fmla="*/ 2414726 w 7688062"/>
              <a:gd name="connsiteY56" fmla="*/ 248575 h 2994937"/>
              <a:gd name="connsiteX57" fmla="*/ 2441359 w 7688062"/>
              <a:gd name="connsiteY57" fmla="*/ 239697 h 2994937"/>
              <a:gd name="connsiteX58" fmla="*/ 2512380 w 7688062"/>
              <a:gd name="connsiteY58" fmla="*/ 213064 h 2994937"/>
              <a:gd name="connsiteX59" fmla="*/ 2547891 w 7688062"/>
              <a:gd name="connsiteY59" fmla="*/ 204186 h 2994937"/>
              <a:gd name="connsiteX60" fmla="*/ 2627790 w 7688062"/>
              <a:gd name="connsiteY60" fmla="*/ 177553 h 2994937"/>
              <a:gd name="connsiteX61" fmla="*/ 2663301 w 7688062"/>
              <a:gd name="connsiteY61" fmla="*/ 168676 h 2994937"/>
              <a:gd name="connsiteX62" fmla="*/ 2716567 w 7688062"/>
              <a:gd name="connsiteY62" fmla="*/ 150920 h 2994937"/>
              <a:gd name="connsiteX63" fmla="*/ 2743200 w 7688062"/>
              <a:gd name="connsiteY63" fmla="*/ 142043 h 2994937"/>
              <a:gd name="connsiteX64" fmla="*/ 2823099 w 7688062"/>
              <a:gd name="connsiteY64" fmla="*/ 133165 h 2994937"/>
              <a:gd name="connsiteX65" fmla="*/ 2920753 w 7688062"/>
              <a:gd name="connsiteY65" fmla="*/ 115410 h 2994937"/>
              <a:gd name="connsiteX66" fmla="*/ 2956264 w 7688062"/>
              <a:gd name="connsiteY66" fmla="*/ 106532 h 2994937"/>
              <a:gd name="connsiteX67" fmla="*/ 2982897 w 7688062"/>
              <a:gd name="connsiteY67" fmla="*/ 97654 h 2994937"/>
              <a:gd name="connsiteX68" fmla="*/ 3053918 w 7688062"/>
              <a:gd name="connsiteY68" fmla="*/ 88777 h 2994937"/>
              <a:gd name="connsiteX69" fmla="*/ 3089429 w 7688062"/>
              <a:gd name="connsiteY69" fmla="*/ 79899 h 2994937"/>
              <a:gd name="connsiteX70" fmla="*/ 3116062 w 7688062"/>
              <a:gd name="connsiteY70" fmla="*/ 71021 h 2994937"/>
              <a:gd name="connsiteX71" fmla="*/ 3160450 w 7688062"/>
              <a:gd name="connsiteY71" fmla="*/ 62144 h 2994937"/>
              <a:gd name="connsiteX72" fmla="*/ 3195961 w 7688062"/>
              <a:gd name="connsiteY72" fmla="*/ 53266 h 2994937"/>
              <a:gd name="connsiteX73" fmla="*/ 3275860 w 7688062"/>
              <a:gd name="connsiteY73" fmla="*/ 44388 h 2994937"/>
              <a:gd name="connsiteX74" fmla="*/ 3338004 w 7688062"/>
              <a:gd name="connsiteY74" fmla="*/ 26633 h 2994937"/>
              <a:gd name="connsiteX75" fmla="*/ 3497802 w 7688062"/>
              <a:gd name="connsiteY75" fmla="*/ 8878 h 2994937"/>
              <a:gd name="connsiteX76" fmla="*/ 3577701 w 7688062"/>
              <a:gd name="connsiteY76" fmla="*/ 0 h 2994937"/>
              <a:gd name="connsiteX77" fmla="*/ 4039339 w 7688062"/>
              <a:gd name="connsiteY77" fmla="*/ 8878 h 2994937"/>
              <a:gd name="connsiteX78" fmla="*/ 4092605 w 7688062"/>
              <a:gd name="connsiteY78" fmla="*/ 17755 h 2994937"/>
              <a:gd name="connsiteX79" fmla="*/ 4261281 w 7688062"/>
              <a:gd name="connsiteY79" fmla="*/ 26633 h 2994937"/>
              <a:gd name="connsiteX80" fmla="*/ 4332303 w 7688062"/>
              <a:gd name="connsiteY80" fmla="*/ 35511 h 2994937"/>
              <a:gd name="connsiteX81" fmla="*/ 4367813 w 7688062"/>
              <a:gd name="connsiteY81" fmla="*/ 53266 h 2994937"/>
              <a:gd name="connsiteX82" fmla="*/ 4403324 w 7688062"/>
              <a:gd name="connsiteY82" fmla="*/ 62144 h 2994937"/>
              <a:gd name="connsiteX83" fmla="*/ 4429957 w 7688062"/>
              <a:gd name="connsiteY83" fmla="*/ 71021 h 2994937"/>
              <a:gd name="connsiteX84" fmla="*/ 4474345 w 7688062"/>
              <a:gd name="connsiteY84" fmla="*/ 88777 h 2994937"/>
              <a:gd name="connsiteX85" fmla="*/ 4500978 w 7688062"/>
              <a:gd name="connsiteY85" fmla="*/ 97654 h 2994937"/>
              <a:gd name="connsiteX86" fmla="*/ 4536489 w 7688062"/>
              <a:gd name="connsiteY86" fmla="*/ 115410 h 2994937"/>
              <a:gd name="connsiteX87" fmla="*/ 4589755 w 7688062"/>
              <a:gd name="connsiteY87" fmla="*/ 133165 h 2994937"/>
              <a:gd name="connsiteX88" fmla="*/ 4687409 w 7688062"/>
              <a:gd name="connsiteY88" fmla="*/ 195309 h 2994937"/>
              <a:gd name="connsiteX89" fmla="*/ 4740675 w 7688062"/>
              <a:gd name="connsiteY89" fmla="*/ 213064 h 2994937"/>
              <a:gd name="connsiteX90" fmla="*/ 4793941 w 7688062"/>
              <a:gd name="connsiteY90" fmla="*/ 248575 h 2994937"/>
              <a:gd name="connsiteX91" fmla="*/ 4829452 w 7688062"/>
              <a:gd name="connsiteY91" fmla="*/ 266330 h 2994937"/>
              <a:gd name="connsiteX92" fmla="*/ 5024761 w 7688062"/>
              <a:gd name="connsiteY92" fmla="*/ 292963 h 2994937"/>
              <a:gd name="connsiteX93" fmla="*/ 5069149 w 7688062"/>
              <a:gd name="connsiteY93" fmla="*/ 301841 h 2994937"/>
              <a:gd name="connsiteX94" fmla="*/ 5122415 w 7688062"/>
              <a:gd name="connsiteY94" fmla="*/ 328474 h 2994937"/>
              <a:gd name="connsiteX95" fmla="*/ 5166804 w 7688062"/>
              <a:gd name="connsiteY95" fmla="*/ 337351 h 2994937"/>
              <a:gd name="connsiteX96" fmla="*/ 5220070 w 7688062"/>
              <a:gd name="connsiteY96" fmla="*/ 355107 h 2994937"/>
              <a:gd name="connsiteX97" fmla="*/ 5299969 w 7688062"/>
              <a:gd name="connsiteY97" fmla="*/ 381740 h 2994937"/>
              <a:gd name="connsiteX98" fmla="*/ 5326602 w 7688062"/>
              <a:gd name="connsiteY98" fmla="*/ 390617 h 2994937"/>
              <a:gd name="connsiteX99" fmla="*/ 5362112 w 7688062"/>
              <a:gd name="connsiteY99" fmla="*/ 399495 h 2994937"/>
              <a:gd name="connsiteX100" fmla="*/ 5397623 w 7688062"/>
              <a:gd name="connsiteY100" fmla="*/ 417250 h 2994937"/>
              <a:gd name="connsiteX101" fmla="*/ 5424256 w 7688062"/>
              <a:gd name="connsiteY101" fmla="*/ 435006 h 2994937"/>
              <a:gd name="connsiteX102" fmla="*/ 5459767 w 7688062"/>
              <a:gd name="connsiteY102" fmla="*/ 443883 h 2994937"/>
              <a:gd name="connsiteX103" fmla="*/ 5539666 w 7688062"/>
              <a:gd name="connsiteY103" fmla="*/ 497149 h 2994937"/>
              <a:gd name="connsiteX104" fmla="*/ 5566299 w 7688062"/>
              <a:gd name="connsiteY104" fmla="*/ 514905 h 2994937"/>
              <a:gd name="connsiteX105" fmla="*/ 5592932 w 7688062"/>
              <a:gd name="connsiteY105" fmla="*/ 523782 h 2994937"/>
              <a:gd name="connsiteX106" fmla="*/ 5726097 w 7688062"/>
              <a:gd name="connsiteY106" fmla="*/ 612559 h 2994937"/>
              <a:gd name="connsiteX107" fmla="*/ 5797118 w 7688062"/>
              <a:gd name="connsiteY107" fmla="*/ 656947 h 2994937"/>
              <a:gd name="connsiteX108" fmla="*/ 5841506 w 7688062"/>
              <a:gd name="connsiteY108" fmla="*/ 683580 h 2994937"/>
              <a:gd name="connsiteX109" fmla="*/ 5921405 w 7688062"/>
              <a:gd name="connsiteY109" fmla="*/ 719091 h 2994937"/>
              <a:gd name="connsiteX110" fmla="*/ 6027937 w 7688062"/>
              <a:gd name="connsiteY110" fmla="*/ 798990 h 2994937"/>
              <a:gd name="connsiteX111" fmla="*/ 6072326 w 7688062"/>
              <a:gd name="connsiteY111" fmla="*/ 825623 h 2994937"/>
              <a:gd name="connsiteX112" fmla="*/ 6125592 w 7688062"/>
              <a:gd name="connsiteY112" fmla="*/ 861134 h 2994937"/>
              <a:gd name="connsiteX113" fmla="*/ 6214369 w 7688062"/>
              <a:gd name="connsiteY113" fmla="*/ 914400 h 2994937"/>
              <a:gd name="connsiteX114" fmla="*/ 6267635 w 7688062"/>
              <a:gd name="connsiteY114" fmla="*/ 967666 h 2994937"/>
              <a:gd name="connsiteX115" fmla="*/ 6303145 w 7688062"/>
              <a:gd name="connsiteY115" fmla="*/ 1012054 h 2994937"/>
              <a:gd name="connsiteX116" fmla="*/ 6374167 w 7688062"/>
              <a:gd name="connsiteY116" fmla="*/ 1074198 h 2994937"/>
              <a:gd name="connsiteX117" fmla="*/ 6436310 w 7688062"/>
              <a:gd name="connsiteY117" fmla="*/ 1136342 h 2994937"/>
              <a:gd name="connsiteX118" fmla="*/ 6454066 w 7688062"/>
              <a:gd name="connsiteY118" fmla="*/ 1154097 h 2994937"/>
              <a:gd name="connsiteX119" fmla="*/ 6516209 w 7688062"/>
              <a:gd name="connsiteY119" fmla="*/ 1207363 h 2994937"/>
              <a:gd name="connsiteX120" fmla="*/ 6587231 w 7688062"/>
              <a:gd name="connsiteY120" fmla="*/ 1287262 h 2994937"/>
              <a:gd name="connsiteX121" fmla="*/ 6604986 w 7688062"/>
              <a:gd name="connsiteY121" fmla="*/ 1313895 h 2994937"/>
              <a:gd name="connsiteX122" fmla="*/ 6640497 w 7688062"/>
              <a:gd name="connsiteY122" fmla="*/ 1349406 h 2994937"/>
              <a:gd name="connsiteX123" fmla="*/ 6658252 w 7688062"/>
              <a:gd name="connsiteY123" fmla="*/ 1376039 h 2994937"/>
              <a:gd name="connsiteX124" fmla="*/ 6693763 w 7688062"/>
              <a:gd name="connsiteY124" fmla="*/ 1402672 h 2994937"/>
              <a:gd name="connsiteX125" fmla="*/ 6773662 w 7688062"/>
              <a:gd name="connsiteY125" fmla="*/ 1464815 h 2994937"/>
              <a:gd name="connsiteX126" fmla="*/ 6809172 w 7688062"/>
              <a:gd name="connsiteY126" fmla="*/ 1509204 h 2994937"/>
              <a:gd name="connsiteX127" fmla="*/ 6853561 w 7688062"/>
              <a:gd name="connsiteY127" fmla="*/ 1562470 h 2994937"/>
              <a:gd name="connsiteX128" fmla="*/ 6889071 w 7688062"/>
              <a:gd name="connsiteY128" fmla="*/ 1580225 h 2994937"/>
              <a:gd name="connsiteX129" fmla="*/ 6986726 w 7688062"/>
              <a:gd name="connsiteY129" fmla="*/ 1651246 h 2994937"/>
              <a:gd name="connsiteX130" fmla="*/ 7013359 w 7688062"/>
              <a:gd name="connsiteY130" fmla="*/ 1669002 h 2994937"/>
              <a:gd name="connsiteX131" fmla="*/ 7057747 w 7688062"/>
              <a:gd name="connsiteY131" fmla="*/ 1722268 h 2994937"/>
              <a:gd name="connsiteX132" fmla="*/ 7075503 w 7688062"/>
              <a:gd name="connsiteY132" fmla="*/ 1748901 h 2994937"/>
              <a:gd name="connsiteX133" fmla="*/ 7119891 w 7688062"/>
              <a:gd name="connsiteY133" fmla="*/ 1819922 h 2994937"/>
              <a:gd name="connsiteX134" fmla="*/ 7146524 w 7688062"/>
              <a:gd name="connsiteY134" fmla="*/ 1873188 h 2994937"/>
              <a:gd name="connsiteX135" fmla="*/ 7155402 w 7688062"/>
              <a:gd name="connsiteY135" fmla="*/ 1899821 h 2994937"/>
              <a:gd name="connsiteX136" fmla="*/ 7173157 w 7688062"/>
              <a:gd name="connsiteY136" fmla="*/ 1917577 h 2994937"/>
              <a:gd name="connsiteX137" fmla="*/ 7182035 w 7688062"/>
              <a:gd name="connsiteY137" fmla="*/ 1944210 h 2994937"/>
              <a:gd name="connsiteX138" fmla="*/ 7235301 w 7688062"/>
              <a:gd name="connsiteY138" fmla="*/ 2024109 h 2994937"/>
              <a:gd name="connsiteX139" fmla="*/ 7261934 w 7688062"/>
              <a:gd name="connsiteY139" fmla="*/ 2086252 h 2994937"/>
              <a:gd name="connsiteX140" fmla="*/ 7288567 w 7688062"/>
              <a:gd name="connsiteY140" fmla="*/ 2157274 h 2994937"/>
              <a:gd name="connsiteX141" fmla="*/ 7315200 w 7688062"/>
              <a:gd name="connsiteY141" fmla="*/ 2201662 h 2994937"/>
              <a:gd name="connsiteX142" fmla="*/ 7324077 w 7688062"/>
              <a:gd name="connsiteY142" fmla="*/ 2228295 h 2994937"/>
              <a:gd name="connsiteX143" fmla="*/ 7386221 w 7688062"/>
              <a:gd name="connsiteY143" fmla="*/ 2317072 h 2994937"/>
              <a:gd name="connsiteX144" fmla="*/ 7439487 w 7688062"/>
              <a:gd name="connsiteY144" fmla="*/ 2388093 h 2994937"/>
              <a:gd name="connsiteX145" fmla="*/ 7448365 w 7688062"/>
              <a:gd name="connsiteY145" fmla="*/ 2423604 h 2994937"/>
              <a:gd name="connsiteX146" fmla="*/ 7466120 w 7688062"/>
              <a:gd name="connsiteY146" fmla="*/ 2450237 h 2994937"/>
              <a:gd name="connsiteX147" fmla="*/ 7483875 w 7688062"/>
              <a:gd name="connsiteY147" fmla="*/ 2539013 h 2994937"/>
              <a:gd name="connsiteX148" fmla="*/ 7492753 w 7688062"/>
              <a:gd name="connsiteY148" fmla="*/ 2565646 h 2994937"/>
              <a:gd name="connsiteX149" fmla="*/ 7510508 w 7688062"/>
              <a:gd name="connsiteY149" fmla="*/ 2654423 h 2994937"/>
              <a:gd name="connsiteX150" fmla="*/ 7528264 w 7688062"/>
              <a:gd name="connsiteY150" fmla="*/ 2725445 h 2994937"/>
              <a:gd name="connsiteX151" fmla="*/ 7546019 w 7688062"/>
              <a:gd name="connsiteY151" fmla="*/ 2796466 h 2994937"/>
              <a:gd name="connsiteX152" fmla="*/ 7563774 w 7688062"/>
              <a:gd name="connsiteY152" fmla="*/ 2831977 h 2994937"/>
              <a:gd name="connsiteX153" fmla="*/ 7581530 w 7688062"/>
              <a:gd name="connsiteY153" fmla="*/ 2920753 h 2994937"/>
              <a:gd name="connsiteX154" fmla="*/ 7599285 w 7688062"/>
              <a:gd name="connsiteY154" fmla="*/ 2991775 h 2994937"/>
              <a:gd name="connsiteX155" fmla="*/ 7563774 w 7688062"/>
              <a:gd name="connsiteY155" fmla="*/ 2982897 h 2994937"/>
              <a:gd name="connsiteX156" fmla="*/ 7483875 w 7688062"/>
              <a:gd name="connsiteY156" fmla="*/ 2929631 h 2994937"/>
              <a:gd name="connsiteX157" fmla="*/ 7421732 w 7688062"/>
              <a:gd name="connsiteY157" fmla="*/ 2867487 h 2994937"/>
              <a:gd name="connsiteX158" fmla="*/ 7368466 w 7688062"/>
              <a:gd name="connsiteY158" fmla="*/ 2823099 h 2994937"/>
              <a:gd name="connsiteX159" fmla="*/ 7297444 w 7688062"/>
              <a:gd name="connsiteY159" fmla="*/ 2752078 h 2994937"/>
              <a:gd name="connsiteX160" fmla="*/ 7244178 w 7688062"/>
              <a:gd name="connsiteY160" fmla="*/ 2672179 h 2994937"/>
              <a:gd name="connsiteX161" fmla="*/ 7226423 w 7688062"/>
              <a:gd name="connsiteY161" fmla="*/ 2636668 h 2994937"/>
              <a:gd name="connsiteX162" fmla="*/ 7217545 w 7688062"/>
              <a:gd name="connsiteY162" fmla="*/ 2610035 h 2994937"/>
              <a:gd name="connsiteX163" fmla="*/ 7235301 w 7688062"/>
              <a:gd name="connsiteY163" fmla="*/ 2636668 h 2994937"/>
              <a:gd name="connsiteX164" fmla="*/ 7279689 w 7688062"/>
              <a:gd name="connsiteY164" fmla="*/ 2681056 h 2994937"/>
              <a:gd name="connsiteX165" fmla="*/ 7341833 w 7688062"/>
              <a:gd name="connsiteY165" fmla="*/ 2734322 h 2994937"/>
              <a:gd name="connsiteX166" fmla="*/ 7386221 w 7688062"/>
              <a:gd name="connsiteY166" fmla="*/ 2778711 h 2994937"/>
              <a:gd name="connsiteX167" fmla="*/ 7439487 w 7688062"/>
              <a:gd name="connsiteY167" fmla="*/ 2814221 h 2994937"/>
              <a:gd name="connsiteX168" fmla="*/ 7501631 w 7688062"/>
              <a:gd name="connsiteY168" fmla="*/ 2858610 h 2994937"/>
              <a:gd name="connsiteX169" fmla="*/ 7563774 w 7688062"/>
              <a:gd name="connsiteY169" fmla="*/ 2902998 h 2994937"/>
              <a:gd name="connsiteX170" fmla="*/ 7590407 w 7688062"/>
              <a:gd name="connsiteY170" fmla="*/ 2911876 h 2994937"/>
              <a:gd name="connsiteX171" fmla="*/ 7634796 w 7688062"/>
              <a:gd name="connsiteY171" fmla="*/ 2947386 h 2994937"/>
              <a:gd name="connsiteX172" fmla="*/ 7643673 w 7688062"/>
              <a:gd name="connsiteY172" fmla="*/ 2911876 h 2994937"/>
              <a:gd name="connsiteX173" fmla="*/ 7652551 w 7688062"/>
              <a:gd name="connsiteY173" fmla="*/ 2823099 h 2994937"/>
              <a:gd name="connsiteX174" fmla="*/ 7661429 w 7688062"/>
              <a:gd name="connsiteY174" fmla="*/ 2769833 h 2994937"/>
              <a:gd name="connsiteX175" fmla="*/ 7688062 w 7688062"/>
              <a:gd name="connsiteY175" fmla="*/ 2423604 h 2994937"/>
              <a:gd name="connsiteX176" fmla="*/ 7679184 w 7688062"/>
              <a:gd name="connsiteY176" fmla="*/ 2396971 h 2994937"/>
              <a:gd name="connsiteX177" fmla="*/ 7652551 w 7688062"/>
              <a:gd name="connsiteY177" fmla="*/ 2414726 h 2994937"/>
              <a:gd name="connsiteX178" fmla="*/ 7563774 w 7688062"/>
              <a:gd name="connsiteY178" fmla="*/ 2441359 h 2994937"/>
              <a:gd name="connsiteX179" fmla="*/ 7217545 w 7688062"/>
              <a:gd name="connsiteY179" fmla="*/ 2450237 h 2994937"/>
              <a:gd name="connsiteX180" fmla="*/ 7155402 w 7688062"/>
              <a:gd name="connsiteY180" fmla="*/ 2459114 h 2994937"/>
              <a:gd name="connsiteX181" fmla="*/ 7119891 w 7688062"/>
              <a:gd name="connsiteY181" fmla="*/ 2467992 h 2994937"/>
              <a:gd name="connsiteX182" fmla="*/ 7146524 w 7688062"/>
              <a:gd name="connsiteY182" fmla="*/ 2539013 h 2994937"/>
              <a:gd name="connsiteX183" fmla="*/ 7164279 w 7688062"/>
              <a:gd name="connsiteY183" fmla="*/ 2574524 h 2994937"/>
              <a:gd name="connsiteX184" fmla="*/ 7173157 w 7688062"/>
              <a:gd name="connsiteY184" fmla="*/ 2601157 h 2994937"/>
              <a:gd name="connsiteX185" fmla="*/ 7208668 w 7688062"/>
              <a:gd name="connsiteY185" fmla="*/ 2645545 h 299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7688062" h="2994937">
                <a:moveTo>
                  <a:pt x="0" y="2610035"/>
                </a:moveTo>
                <a:cubicBezTo>
                  <a:pt x="2959" y="2580443"/>
                  <a:pt x="3396" y="2550489"/>
                  <a:pt x="8877" y="2521258"/>
                </a:cubicBezTo>
                <a:cubicBezTo>
                  <a:pt x="12326" y="2502863"/>
                  <a:pt x="18263" y="2484732"/>
                  <a:pt x="26633" y="2467992"/>
                </a:cubicBezTo>
                <a:cubicBezTo>
                  <a:pt x="65886" y="2389484"/>
                  <a:pt x="43427" y="2415687"/>
                  <a:pt x="79899" y="2379215"/>
                </a:cubicBezTo>
                <a:cubicBezTo>
                  <a:pt x="82858" y="2367378"/>
                  <a:pt x="84492" y="2355129"/>
                  <a:pt x="88776" y="2343705"/>
                </a:cubicBezTo>
                <a:cubicBezTo>
                  <a:pt x="102661" y="2306677"/>
                  <a:pt x="115939" y="2296435"/>
                  <a:pt x="142042" y="2263806"/>
                </a:cubicBezTo>
                <a:cubicBezTo>
                  <a:pt x="145001" y="2254928"/>
                  <a:pt x="146735" y="2245543"/>
                  <a:pt x="150920" y="2237173"/>
                </a:cubicBezTo>
                <a:cubicBezTo>
                  <a:pt x="155692" y="2227630"/>
                  <a:pt x="163020" y="2219588"/>
                  <a:pt x="168675" y="2210540"/>
                </a:cubicBezTo>
                <a:cubicBezTo>
                  <a:pt x="177820" y="2195907"/>
                  <a:pt x="187591" y="2181585"/>
                  <a:pt x="195308" y="2166151"/>
                </a:cubicBezTo>
                <a:cubicBezTo>
                  <a:pt x="217185" y="2122398"/>
                  <a:pt x="188022" y="2155283"/>
                  <a:pt x="221941" y="2112885"/>
                </a:cubicBezTo>
                <a:cubicBezTo>
                  <a:pt x="227170" y="2106349"/>
                  <a:pt x="234832" y="2101941"/>
                  <a:pt x="239697" y="2095130"/>
                </a:cubicBezTo>
                <a:cubicBezTo>
                  <a:pt x="249726" y="2081089"/>
                  <a:pt x="259190" y="2066450"/>
                  <a:pt x="266330" y="2050742"/>
                </a:cubicBezTo>
                <a:cubicBezTo>
                  <a:pt x="286952" y="2005373"/>
                  <a:pt x="276647" y="1999754"/>
                  <a:pt x="301840" y="1961965"/>
                </a:cubicBezTo>
                <a:cubicBezTo>
                  <a:pt x="347524" y="1893440"/>
                  <a:pt x="288970" y="2006276"/>
                  <a:pt x="337351" y="1917577"/>
                </a:cubicBezTo>
                <a:cubicBezTo>
                  <a:pt x="350025" y="1894341"/>
                  <a:pt x="358180" y="1868578"/>
                  <a:pt x="372862" y="1846555"/>
                </a:cubicBezTo>
                <a:cubicBezTo>
                  <a:pt x="410069" y="1790743"/>
                  <a:pt x="370141" y="1853022"/>
                  <a:pt x="417250" y="1766656"/>
                </a:cubicBezTo>
                <a:cubicBezTo>
                  <a:pt x="425513" y="1751508"/>
                  <a:pt x="435620" y="1737416"/>
                  <a:pt x="443883" y="1722268"/>
                </a:cubicBezTo>
                <a:cubicBezTo>
                  <a:pt x="453389" y="1704841"/>
                  <a:pt x="459505" y="1685519"/>
                  <a:pt x="470516" y="1669002"/>
                </a:cubicBezTo>
                <a:cubicBezTo>
                  <a:pt x="483336" y="1649771"/>
                  <a:pt x="502084" y="1634967"/>
                  <a:pt x="514904" y="1615736"/>
                </a:cubicBezTo>
                <a:cubicBezTo>
                  <a:pt x="525915" y="1599219"/>
                  <a:pt x="531535" y="1579617"/>
                  <a:pt x="541537" y="1562470"/>
                </a:cubicBezTo>
                <a:cubicBezTo>
                  <a:pt x="578580" y="1498969"/>
                  <a:pt x="584884" y="1506324"/>
                  <a:pt x="630314" y="1438182"/>
                </a:cubicBezTo>
                <a:cubicBezTo>
                  <a:pt x="636233" y="1429304"/>
                  <a:pt x="641239" y="1419746"/>
                  <a:pt x="648070" y="1411549"/>
                </a:cubicBezTo>
                <a:cubicBezTo>
                  <a:pt x="656108" y="1401904"/>
                  <a:pt x="666666" y="1394561"/>
                  <a:pt x="674703" y="1384916"/>
                </a:cubicBezTo>
                <a:cubicBezTo>
                  <a:pt x="681533" y="1376719"/>
                  <a:pt x="685628" y="1366480"/>
                  <a:pt x="692458" y="1358283"/>
                </a:cubicBezTo>
                <a:cubicBezTo>
                  <a:pt x="700495" y="1348638"/>
                  <a:pt x="711054" y="1341295"/>
                  <a:pt x="719091" y="1331650"/>
                </a:cubicBezTo>
                <a:cubicBezTo>
                  <a:pt x="753319" y="1290576"/>
                  <a:pt x="719757" y="1306738"/>
                  <a:pt x="781235" y="1260629"/>
                </a:cubicBezTo>
                <a:cubicBezTo>
                  <a:pt x="793072" y="1251751"/>
                  <a:pt x="805686" y="1243826"/>
                  <a:pt x="816745" y="1233996"/>
                </a:cubicBezTo>
                <a:cubicBezTo>
                  <a:pt x="832385" y="1220094"/>
                  <a:pt x="843724" y="1201215"/>
                  <a:pt x="861134" y="1189608"/>
                </a:cubicBezTo>
                <a:cubicBezTo>
                  <a:pt x="870012" y="1183689"/>
                  <a:pt x="879792" y="1178941"/>
                  <a:pt x="887767" y="1171852"/>
                </a:cubicBezTo>
                <a:cubicBezTo>
                  <a:pt x="1006021" y="1066736"/>
                  <a:pt x="880183" y="1170558"/>
                  <a:pt x="985421" y="1065320"/>
                </a:cubicBezTo>
                <a:cubicBezTo>
                  <a:pt x="992966" y="1057775"/>
                  <a:pt x="1003857" y="1054395"/>
                  <a:pt x="1012054" y="1047565"/>
                </a:cubicBezTo>
                <a:cubicBezTo>
                  <a:pt x="1021699" y="1039528"/>
                  <a:pt x="1029239" y="1029200"/>
                  <a:pt x="1038687" y="1020932"/>
                </a:cubicBezTo>
                <a:cubicBezTo>
                  <a:pt x="1052947" y="1008454"/>
                  <a:pt x="1067916" y="996790"/>
                  <a:pt x="1083075" y="985421"/>
                </a:cubicBezTo>
                <a:cubicBezTo>
                  <a:pt x="1091611" y="979019"/>
                  <a:pt x="1101607" y="974610"/>
                  <a:pt x="1109708" y="967666"/>
                </a:cubicBezTo>
                <a:cubicBezTo>
                  <a:pt x="1122418" y="956772"/>
                  <a:pt x="1132621" y="943178"/>
                  <a:pt x="1145219" y="932155"/>
                </a:cubicBezTo>
                <a:cubicBezTo>
                  <a:pt x="1187273" y="895358"/>
                  <a:pt x="1176510" y="912915"/>
                  <a:pt x="1225118" y="878889"/>
                </a:cubicBezTo>
                <a:cubicBezTo>
                  <a:pt x="1382313" y="768853"/>
                  <a:pt x="1162799" y="911180"/>
                  <a:pt x="1313895" y="816745"/>
                </a:cubicBezTo>
                <a:cubicBezTo>
                  <a:pt x="1346614" y="796296"/>
                  <a:pt x="1375726" y="768932"/>
                  <a:pt x="1411549" y="754602"/>
                </a:cubicBezTo>
                <a:cubicBezTo>
                  <a:pt x="1480507" y="727018"/>
                  <a:pt x="1441691" y="743969"/>
                  <a:pt x="1526959" y="701336"/>
                </a:cubicBezTo>
                <a:lnTo>
                  <a:pt x="1615736" y="656947"/>
                </a:lnTo>
                <a:cubicBezTo>
                  <a:pt x="1645328" y="651029"/>
                  <a:pt x="1674745" y="644153"/>
                  <a:pt x="1704512" y="639192"/>
                </a:cubicBezTo>
                <a:cubicBezTo>
                  <a:pt x="1772662" y="627833"/>
                  <a:pt x="1740127" y="633844"/>
                  <a:pt x="1802167" y="621437"/>
                </a:cubicBezTo>
                <a:cubicBezTo>
                  <a:pt x="1852741" y="520285"/>
                  <a:pt x="1817074" y="581034"/>
                  <a:pt x="1864310" y="514905"/>
                </a:cubicBezTo>
                <a:cubicBezTo>
                  <a:pt x="1870512" y="506223"/>
                  <a:pt x="1873734" y="494937"/>
                  <a:pt x="1882066" y="488272"/>
                </a:cubicBezTo>
                <a:cubicBezTo>
                  <a:pt x="1889373" y="482426"/>
                  <a:pt x="1899821" y="482353"/>
                  <a:pt x="1908699" y="479394"/>
                </a:cubicBezTo>
                <a:cubicBezTo>
                  <a:pt x="1924905" y="467239"/>
                  <a:pt x="1984360" y="421621"/>
                  <a:pt x="1997475" y="417250"/>
                </a:cubicBezTo>
                <a:lnTo>
                  <a:pt x="2024108" y="408373"/>
                </a:lnTo>
                <a:cubicBezTo>
                  <a:pt x="2035945" y="399495"/>
                  <a:pt x="2048252" y="391212"/>
                  <a:pt x="2059619" y="381740"/>
                </a:cubicBezTo>
                <a:cubicBezTo>
                  <a:pt x="2066049" y="376382"/>
                  <a:pt x="2070197" y="368290"/>
                  <a:pt x="2077374" y="363984"/>
                </a:cubicBezTo>
                <a:cubicBezTo>
                  <a:pt x="2085398" y="359169"/>
                  <a:pt x="2095129" y="358066"/>
                  <a:pt x="2104007" y="355107"/>
                </a:cubicBezTo>
                <a:cubicBezTo>
                  <a:pt x="2112885" y="349188"/>
                  <a:pt x="2120890" y="341684"/>
                  <a:pt x="2130640" y="337351"/>
                </a:cubicBezTo>
                <a:cubicBezTo>
                  <a:pt x="2147743" y="329750"/>
                  <a:pt x="2168333" y="329977"/>
                  <a:pt x="2183906" y="319596"/>
                </a:cubicBezTo>
                <a:cubicBezTo>
                  <a:pt x="2192784" y="313678"/>
                  <a:pt x="2200417" y="305215"/>
                  <a:pt x="2210539" y="301841"/>
                </a:cubicBezTo>
                <a:cubicBezTo>
                  <a:pt x="2227616" y="296149"/>
                  <a:pt x="2246342" y="297329"/>
                  <a:pt x="2263805" y="292963"/>
                </a:cubicBezTo>
                <a:cubicBezTo>
                  <a:pt x="2281962" y="288424"/>
                  <a:pt x="2300331" y="283578"/>
                  <a:pt x="2317071" y="275208"/>
                </a:cubicBezTo>
                <a:cubicBezTo>
                  <a:pt x="2328908" y="269289"/>
                  <a:pt x="2339814" y="260934"/>
                  <a:pt x="2352582" y="257452"/>
                </a:cubicBezTo>
                <a:cubicBezTo>
                  <a:pt x="2372770" y="251946"/>
                  <a:pt x="2394011" y="251534"/>
                  <a:pt x="2414726" y="248575"/>
                </a:cubicBezTo>
                <a:cubicBezTo>
                  <a:pt x="2423604" y="245616"/>
                  <a:pt x="2432597" y="242983"/>
                  <a:pt x="2441359" y="239697"/>
                </a:cubicBezTo>
                <a:cubicBezTo>
                  <a:pt x="2471370" y="228443"/>
                  <a:pt x="2484174" y="221123"/>
                  <a:pt x="2512380" y="213064"/>
                </a:cubicBezTo>
                <a:cubicBezTo>
                  <a:pt x="2524112" y="209712"/>
                  <a:pt x="2536229" y="207774"/>
                  <a:pt x="2547891" y="204186"/>
                </a:cubicBezTo>
                <a:cubicBezTo>
                  <a:pt x="2574723" y="195930"/>
                  <a:pt x="2600554" y="184361"/>
                  <a:pt x="2627790" y="177553"/>
                </a:cubicBezTo>
                <a:cubicBezTo>
                  <a:pt x="2639627" y="174594"/>
                  <a:pt x="2651614" y="172182"/>
                  <a:pt x="2663301" y="168676"/>
                </a:cubicBezTo>
                <a:cubicBezTo>
                  <a:pt x="2681228" y="163298"/>
                  <a:pt x="2698812" y="156838"/>
                  <a:pt x="2716567" y="150920"/>
                </a:cubicBezTo>
                <a:cubicBezTo>
                  <a:pt x="2725445" y="147961"/>
                  <a:pt x="2733899" y="143076"/>
                  <a:pt x="2743200" y="142043"/>
                </a:cubicBezTo>
                <a:lnTo>
                  <a:pt x="2823099" y="133165"/>
                </a:lnTo>
                <a:cubicBezTo>
                  <a:pt x="2903637" y="113029"/>
                  <a:pt x="2804122" y="136615"/>
                  <a:pt x="2920753" y="115410"/>
                </a:cubicBezTo>
                <a:cubicBezTo>
                  <a:pt x="2932758" y="113227"/>
                  <a:pt x="2944532" y="109884"/>
                  <a:pt x="2956264" y="106532"/>
                </a:cubicBezTo>
                <a:cubicBezTo>
                  <a:pt x="2965262" y="103961"/>
                  <a:pt x="2973690" y="99328"/>
                  <a:pt x="2982897" y="97654"/>
                </a:cubicBezTo>
                <a:cubicBezTo>
                  <a:pt x="3006370" y="93386"/>
                  <a:pt x="3030244" y="91736"/>
                  <a:pt x="3053918" y="88777"/>
                </a:cubicBezTo>
                <a:cubicBezTo>
                  <a:pt x="3065755" y="85818"/>
                  <a:pt x="3077697" y="83251"/>
                  <a:pt x="3089429" y="79899"/>
                </a:cubicBezTo>
                <a:cubicBezTo>
                  <a:pt x="3098427" y="77328"/>
                  <a:pt x="3106983" y="73291"/>
                  <a:pt x="3116062" y="71021"/>
                </a:cubicBezTo>
                <a:cubicBezTo>
                  <a:pt x="3130700" y="67361"/>
                  <a:pt x="3145720" y="65417"/>
                  <a:pt x="3160450" y="62144"/>
                </a:cubicBezTo>
                <a:cubicBezTo>
                  <a:pt x="3172361" y="59497"/>
                  <a:pt x="3183902" y="55121"/>
                  <a:pt x="3195961" y="53266"/>
                </a:cubicBezTo>
                <a:cubicBezTo>
                  <a:pt x="3222446" y="49191"/>
                  <a:pt x="3249227" y="47347"/>
                  <a:pt x="3275860" y="44388"/>
                </a:cubicBezTo>
                <a:cubicBezTo>
                  <a:pt x="3294335" y="38230"/>
                  <a:pt x="3319144" y="29205"/>
                  <a:pt x="3338004" y="26633"/>
                </a:cubicBezTo>
                <a:cubicBezTo>
                  <a:pt x="3391106" y="19392"/>
                  <a:pt x="3444536" y="14796"/>
                  <a:pt x="3497802" y="8878"/>
                </a:cubicBezTo>
                <a:lnTo>
                  <a:pt x="3577701" y="0"/>
                </a:lnTo>
                <a:lnTo>
                  <a:pt x="4039339" y="8878"/>
                </a:lnTo>
                <a:cubicBezTo>
                  <a:pt x="4057329" y="9498"/>
                  <a:pt x="4074662" y="16320"/>
                  <a:pt x="4092605" y="17755"/>
                </a:cubicBezTo>
                <a:cubicBezTo>
                  <a:pt x="4148729" y="22245"/>
                  <a:pt x="4205056" y="23674"/>
                  <a:pt x="4261281" y="26633"/>
                </a:cubicBezTo>
                <a:cubicBezTo>
                  <a:pt x="4284955" y="29592"/>
                  <a:pt x="4309157" y="29725"/>
                  <a:pt x="4332303" y="35511"/>
                </a:cubicBezTo>
                <a:cubicBezTo>
                  <a:pt x="4345142" y="38721"/>
                  <a:pt x="4355422" y="48619"/>
                  <a:pt x="4367813" y="53266"/>
                </a:cubicBezTo>
                <a:cubicBezTo>
                  <a:pt x="4379237" y="57550"/>
                  <a:pt x="4391592" y="58792"/>
                  <a:pt x="4403324" y="62144"/>
                </a:cubicBezTo>
                <a:cubicBezTo>
                  <a:pt x="4412322" y="64715"/>
                  <a:pt x="4421195" y="67735"/>
                  <a:pt x="4429957" y="71021"/>
                </a:cubicBezTo>
                <a:cubicBezTo>
                  <a:pt x="4444878" y="76616"/>
                  <a:pt x="4459424" y="83182"/>
                  <a:pt x="4474345" y="88777"/>
                </a:cubicBezTo>
                <a:cubicBezTo>
                  <a:pt x="4483107" y="92063"/>
                  <a:pt x="4492377" y="93968"/>
                  <a:pt x="4500978" y="97654"/>
                </a:cubicBezTo>
                <a:cubicBezTo>
                  <a:pt x="4513142" y="102867"/>
                  <a:pt x="4524201" y="110495"/>
                  <a:pt x="4536489" y="115410"/>
                </a:cubicBezTo>
                <a:cubicBezTo>
                  <a:pt x="4553866" y="122361"/>
                  <a:pt x="4572717" y="125420"/>
                  <a:pt x="4589755" y="133165"/>
                </a:cubicBezTo>
                <a:cubicBezTo>
                  <a:pt x="4652337" y="161611"/>
                  <a:pt x="4619915" y="161562"/>
                  <a:pt x="4687409" y="195309"/>
                </a:cubicBezTo>
                <a:cubicBezTo>
                  <a:pt x="4704149" y="203679"/>
                  <a:pt x="4722920" y="207146"/>
                  <a:pt x="4740675" y="213064"/>
                </a:cubicBezTo>
                <a:cubicBezTo>
                  <a:pt x="4758430" y="224901"/>
                  <a:pt x="4775643" y="237596"/>
                  <a:pt x="4793941" y="248575"/>
                </a:cubicBezTo>
                <a:cubicBezTo>
                  <a:pt x="4805289" y="255384"/>
                  <a:pt x="4817164" y="261415"/>
                  <a:pt x="4829452" y="266330"/>
                </a:cubicBezTo>
                <a:cubicBezTo>
                  <a:pt x="4908312" y="297873"/>
                  <a:pt x="4913242" y="285993"/>
                  <a:pt x="5024761" y="292963"/>
                </a:cubicBezTo>
                <a:cubicBezTo>
                  <a:pt x="5039557" y="295922"/>
                  <a:pt x="5055021" y="296543"/>
                  <a:pt x="5069149" y="301841"/>
                </a:cubicBezTo>
                <a:cubicBezTo>
                  <a:pt x="5155928" y="334383"/>
                  <a:pt x="5039737" y="307805"/>
                  <a:pt x="5122415" y="328474"/>
                </a:cubicBezTo>
                <a:cubicBezTo>
                  <a:pt x="5137054" y="332134"/>
                  <a:pt x="5152246" y="333381"/>
                  <a:pt x="5166804" y="337351"/>
                </a:cubicBezTo>
                <a:cubicBezTo>
                  <a:pt x="5184860" y="342275"/>
                  <a:pt x="5202315" y="349188"/>
                  <a:pt x="5220070" y="355107"/>
                </a:cubicBezTo>
                <a:lnTo>
                  <a:pt x="5299969" y="381740"/>
                </a:lnTo>
                <a:cubicBezTo>
                  <a:pt x="5308847" y="384699"/>
                  <a:pt x="5317524" y="388347"/>
                  <a:pt x="5326602" y="390617"/>
                </a:cubicBezTo>
                <a:cubicBezTo>
                  <a:pt x="5338439" y="393576"/>
                  <a:pt x="5350688" y="395211"/>
                  <a:pt x="5362112" y="399495"/>
                </a:cubicBezTo>
                <a:cubicBezTo>
                  <a:pt x="5374503" y="404142"/>
                  <a:pt x="5386133" y="410684"/>
                  <a:pt x="5397623" y="417250"/>
                </a:cubicBezTo>
                <a:cubicBezTo>
                  <a:pt x="5406887" y="422544"/>
                  <a:pt x="5414449" y="430803"/>
                  <a:pt x="5424256" y="435006"/>
                </a:cubicBezTo>
                <a:cubicBezTo>
                  <a:pt x="5435471" y="439812"/>
                  <a:pt x="5447930" y="440924"/>
                  <a:pt x="5459767" y="443883"/>
                </a:cubicBezTo>
                <a:lnTo>
                  <a:pt x="5539666" y="497149"/>
                </a:lnTo>
                <a:cubicBezTo>
                  <a:pt x="5548544" y="503068"/>
                  <a:pt x="5556177" y="511531"/>
                  <a:pt x="5566299" y="514905"/>
                </a:cubicBezTo>
                <a:lnTo>
                  <a:pt x="5592932" y="523782"/>
                </a:lnTo>
                <a:cubicBezTo>
                  <a:pt x="5703789" y="606925"/>
                  <a:pt x="5621531" y="549819"/>
                  <a:pt x="5726097" y="612559"/>
                </a:cubicBezTo>
                <a:cubicBezTo>
                  <a:pt x="5750036" y="626922"/>
                  <a:pt x="5773342" y="642316"/>
                  <a:pt x="5797118" y="656947"/>
                </a:cubicBezTo>
                <a:cubicBezTo>
                  <a:pt x="5811813" y="665990"/>
                  <a:pt x="5825137" y="678123"/>
                  <a:pt x="5841506" y="683580"/>
                </a:cubicBezTo>
                <a:cubicBezTo>
                  <a:pt x="5875085" y="694773"/>
                  <a:pt x="5884984" y="696678"/>
                  <a:pt x="5921405" y="719091"/>
                </a:cubicBezTo>
                <a:cubicBezTo>
                  <a:pt x="6010362" y="773834"/>
                  <a:pt x="5955190" y="748067"/>
                  <a:pt x="6027937" y="798990"/>
                </a:cubicBezTo>
                <a:cubicBezTo>
                  <a:pt x="6042073" y="808885"/>
                  <a:pt x="6057768" y="816359"/>
                  <a:pt x="6072326" y="825623"/>
                </a:cubicBezTo>
                <a:cubicBezTo>
                  <a:pt x="6090329" y="837080"/>
                  <a:pt x="6107496" y="849824"/>
                  <a:pt x="6125592" y="861134"/>
                </a:cubicBezTo>
                <a:cubicBezTo>
                  <a:pt x="6154857" y="879424"/>
                  <a:pt x="6189967" y="889998"/>
                  <a:pt x="6214369" y="914400"/>
                </a:cubicBezTo>
                <a:cubicBezTo>
                  <a:pt x="6232124" y="932155"/>
                  <a:pt x="6250744" y="949086"/>
                  <a:pt x="6267635" y="967666"/>
                </a:cubicBezTo>
                <a:cubicBezTo>
                  <a:pt x="6280381" y="981686"/>
                  <a:pt x="6289747" y="998656"/>
                  <a:pt x="6303145" y="1012054"/>
                </a:cubicBezTo>
                <a:cubicBezTo>
                  <a:pt x="6325389" y="1034298"/>
                  <a:pt x="6351170" y="1052734"/>
                  <a:pt x="6374167" y="1074198"/>
                </a:cubicBezTo>
                <a:cubicBezTo>
                  <a:pt x="6395583" y="1094186"/>
                  <a:pt x="6415595" y="1115627"/>
                  <a:pt x="6436310" y="1136342"/>
                </a:cubicBezTo>
                <a:cubicBezTo>
                  <a:pt x="6442229" y="1142261"/>
                  <a:pt x="6447711" y="1148650"/>
                  <a:pt x="6454066" y="1154097"/>
                </a:cubicBezTo>
                <a:cubicBezTo>
                  <a:pt x="6474780" y="1171852"/>
                  <a:pt x="6496917" y="1188071"/>
                  <a:pt x="6516209" y="1207363"/>
                </a:cubicBezTo>
                <a:cubicBezTo>
                  <a:pt x="6541406" y="1232560"/>
                  <a:pt x="6564419" y="1259887"/>
                  <a:pt x="6587231" y="1287262"/>
                </a:cubicBezTo>
                <a:cubicBezTo>
                  <a:pt x="6594062" y="1295459"/>
                  <a:pt x="6598042" y="1305794"/>
                  <a:pt x="6604986" y="1313895"/>
                </a:cubicBezTo>
                <a:cubicBezTo>
                  <a:pt x="6615880" y="1326605"/>
                  <a:pt x="6629603" y="1336696"/>
                  <a:pt x="6640497" y="1349406"/>
                </a:cubicBezTo>
                <a:cubicBezTo>
                  <a:pt x="6647441" y="1357507"/>
                  <a:pt x="6650707" y="1368494"/>
                  <a:pt x="6658252" y="1376039"/>
                </a:cubicBezTo>
                <a:cubicBezTo>
                  <a:pt x="6668714" y="1386501"/>
                  <a:pt x="6682704" y="1392842"/>
                  <a:pt x="6693763" y="1402672"/>
                </a:cubicBezTo>
                <a:cubicBezTo>
                  <a:pt x="6762865" y="1464096"/>
                  <a:pt x="6709723" y="1432846"/>
                  <a:pt x="6773662" y="1464815"/>
                </a:cubicBezTo>
                <a:cubicBezTo>
                  <a:pt x="6828301" y="1546775"/>
                  <a:pt x="6758581" y="1445964"/>
                  <a:pt x="6809172" y="1509204"/>
                </a:cubicBezTo>
                <a:cubicBezTo>
                  <a:pt x="6829935" y="1535158"/>
                  <a:pt x="6824040" y="1541384"/>
                  <a:pt x="6853561" y="1562470"/>
                </a:cubicBezTo>
                <a:cubicBezTo>
                  <a:pt x="6864330" y="1570162"/>
                  <a:pt x="6878060" y="1572884"/>
                  <a:pt x="6889071" y="1580225"/>
                </a:cubicBezTo>
                <a:cubicBezTo>
                  <a:pt x="6922561" y="1602552"/>
                  <a:pt x="6953236" y="1628919"/>
                  <a:pt x="6986726" y="1651246"/>
                </a:cubicBezTo>
                <a:lnTo>
                  <a:pt x="7013359" y="1669002"/>
                </a:lnTo>
                <a:cubicBezTo>
                  <a:pt x="7057437" y="1735120"/>
                  <a:pt x="7000790" y="1653921"/>
                  <a:pt x="7057747" y="1722268"/>
                </a:cubicBezTo>
                <a:cubicBezTo>
                  <a:pt x="7064578" y="1730465"/>
                  <a:pt x="7069775" y="1739899"/>
                  <a:pt x="7075503" y="1748901"/>
                </a:cubicBezTo>
                <a:cubicBezTo>
                  <a:pt x="7090491" y="1772454"/>
                  <a:pt x="7107406" y="1794952"/>
                  <a:pt x="7119891" y="1819922"/>
                </a:cubicBezTo>
                <a:cubicBezTo>
                  <a:pt x="7128769" y="1837677"/>
                  <a:pt x="7138462" y="1855048"/>
                  <a:pt x="7146524" y="1873188"/>
                </a:cubicBezTo>
                <a:cubicBezTo>
                  <a:pt x="7150325" y="1881739"/>
                  <a:pt x="7150587" y="1891797"/>
                  <a:pt x="7155402" y="1899821"/>
                </a:cubicBezTo>
                <a:cubicBezTo>
                  <a:pt x="7159708" y="1906998"/>
                  <a:pt x="7167239" y="1911658"/>
                  <a:pt x="7173157" y="1917577"/>
                </a:cubicBezTo>
                <a:cubicBezTo>
                  <a:pt x="7176116" y="1926455"/>
                  <a:pt x="7177850" y="1935840"/>
                  <a:pt x="7182035" y="1944210"/>
                </a:cubicBezTo>
                <a:cubicBezTo>
                  <a:pt x="7199158" y="1978455"/>
                  <a:pt x="7212998" y="1994372"/>
                  <a:pt x="7235301" y="2024109"/>
                </a:cubicBezTo>
                <a:cubicBezTo>
                  <a:pt x="7257671" y="2113592"/>
                  <a:pt x="7227874" y="2011320"/>
                  <a:pt x="7261934" y="2086252"/>
                </a:cubicBezTo>
                <a:cubicBezTo>
                  <a:pt x="7272397" y="2109270"/>
                  <a:pt x="7277972" y="2134317"/>
                  <a:pt x="7288567" y="2157274"/>
                </a:cubicBezTo>
                <a:cubicBezTo>
                  <a:pt x="7295798" y="2172941"/>
                  <a:pt x="7307483" y="2186229"/>
                  <a:pt x="7315200" y="2201662"/>
                </a:cubicBezTo>
                <a:cubicBezTo>
                  <a:pt x="7319385" y="2210032"/>
                  <a:pt x="7319532" y="2220115"/>
                  <a:pt x="7324077" y="2228295"/>
                </a:cubicBezTo>
                <a:cubicBezTo>
                  <a:pt x="7355669" y="2285161"/>
                  <a:pt x="7355193" y="2270530"/>
                  <a:pt x="7386221" y="2317072"/>
                </a:cubicBezTo>
                <a:cubicBezTo>
                  <a:pt x="7430343" y="2383256"/>
                  <a:pt x="7392627" y="2341233"/>
                  <a:pt x="7439487" y="2388093"/>
                </a:cubicBezTo>
                <a:cubicBezTo>
                  <a:pt x="7442446" y="2399930"/>
                  <a:pt x="7443559" y="2412389"/>
                  <a:pt x="7448365" y="2423604"/>
                </a:cubicBezTo>
                <a:cubicBezTo>
                  <a:pt x="7452568" y="2433411"/>
                  <a:pt x="7462982" y="2440039"/>
                  <a:pt x="7466120" y="2450237"/>
                </a:cubicBezTo>
                <a:cubicBezTo>
                  <a:pt x="7474995" y="2479081"/>
                  <a:pt x="7474332" y="2510384"/>
                  <a:pt x="7483875" y="2539013"/>
                </a:cubicBezTo>
                <a:cubicBezTo>
                  <a:pt x="7486834" y="2547891"/>
                  <a:pt x="7490649" y="2556528"/>
                  <a:pt x="7492753" y="2565646"/>
                </a:cubicBezTo>
                <a:cubicBezTo>
                  <a:pt x="7499539" y="2595052"/>
                  <a:pt x="7503188" y="2625146"/>
                  <a:pt x="7510508" y="2654423"/>
                </a:cubicBezTo>
                <a:cubicBezTo>
                  <a:pt x="7516427" y="2678097"/>
                  <a:pt x="7523479" y="2701516"/>
                  <a:pt x="7528264" y="2725445"/>
                </a:cubicBezTo>
                <a:cubicBezTo>
                  <a:pt x="7533476" y="2751504"/>
                  <a:pt x="7535781" y="2772576"/>
                  <a:pt x="7546019" y="2796466"/>
                </a:cubicBezTo>
                <a:cubicBezTo>
                  <a:pt x="7551232" y="2808630"/>
                  <a:pt x="7557856" y="2820140"/>
                  <a:pt x="7563774" y="2831977"/>
                </a:cubicBezTo>
                <a:cubicBezTo>
                  <a:pt x="7569693" y="2861569"/>
                  <a:pt x="7571987" y="2892123"/>
                  <a:pt x="7581530" y="2920753"/>
                </a:cubicBezTo>
                <a:cubicBezTo>
                  <a:pt x="7585469" y="2932570"/>
                  <a:pt x="7604228" y="2985184"/>
                  <a:pt x="7599285" y="2991775"/>
                </a:cubicBezTo>
                <a:cubicBezTo>
                  <a:pt x="7591964" y="3001536"/>
                  <a:pt x="7575611" y="2985856"/>
                  <a:pt x="7563774" y="2982897"/>
                </a:cubicBezTo>
                <a:cubicBezTo>
                  <a:pt x="7475512" y="2894635"/>
                  <a:pt x="7623620" y="3037128"/>
                  <a:pt x="7483875" y="2929631"/>
                </a:cubicBezTo>
                <a:cubicBezTo>
                  <a:pt x="7460655" y="2911770"/>
                  <a:pt x="7444237" y="2886241"/>
                  <a:pt x="7421732" y="2867487"/>
                </a:cubicBezTo>
                <a:cubicBezTo>
                  <a:pt x="7403977" y="2852691"/>
                  <a:pt x="7385403" y="2838826"/>
                  <a:pt x="7368466" y="2823099"/>
                </a:cubicBezTo>
                <a:cubicBezTo>
                  <a:pt x="7343932" y="2800318"/>
                  <a:pt x="7312417" y="2782023"/>
                  <a:pt x="7297444" y="2752078"/>
                </a:cubicBezTo>
                <a:cubicBezTo>
                  <a:pt x="7265196" y="2687583"/>
                  <a:pt x="7284848" y="2712849"/>
                  <a:pt x="7244178" y="2672179"/>
                </a:cubicBezTo>
                <a:cubicBezTo>
                  <a:pt x="7238260" y="2660342"/>
                  <a:pt x="7231636" y="2648832"/>
                  <a:pt x="7226423" y="2636668"/>
                </a:cubicBezTo>
                <a:cubicBezTo>
                  <a:pt x="7222737" y="2628067"/>
                  <a:pt x="7208187" y="2610035"/>
                  <a:pt x="7217545" y="2610035"/>
                </a:cubicBezTo>
                <a:cubicBezTo>
                  <a:pt x="7228215" y="2610035"/>
                  <a:pt x="7228275" y="2628638"/>
                  <a:pt x="7235301" y="2636668"/>
                </a:cubicBezTo>
                <a:cubicBezTo>
                  <a:pt x="7249080" y="2652415"/>
                  <a:pt x="7264264" y="2666917"/>
                  <a:pt x="7279689" y="2681056"/>
                </a:cubicBezTo>
                <a:cubicBezTo>
                  <a:pt x="7299801" y="2699492"/>
                  <a:pt x="7321721" y="2715886"/>
                  <a:pt x="7341833" y="2734322"/>
                </a:cubicBezTo>
                <a:cubicBezTo>
                  <a:pt x="7357258" y="2748462"/>
                  <a:pt x="7370026" y="2765461"/>
                  <a:pt x="7386221" y="2778711"/>
                </a:cubicBezTo>
                <a:cubicBezTo>
                  <a:pt x="7402737" y="2792224"/>
                  <a:pt x="7422416" y="2801418"/>
                  <a:pt x="7439487" y="2814221"/>
                </a:cubicBezTo>
                <a:cubicBezTo>
                  <a:pt x="7555582" y="2901292"/>
                  <a:pt x="7410732" y="2793680"/>
                  <a:pt x="7501631" y="2858610"/>
                </a:cubicBezTo>
                <a:cubicBezTo>
                  <a:pt x="7511019" y="2865316"/>
                  <a:pt x="7549822" y="2896022"/>
                  <a:pt x="7563774" y="2902998"/>
                </a:cubicBezTo>
                <a:cubicBezTo>
                  <a:pt x="7572144" y="2907183"/>
                  <a:pt x="7581529" y="2908917"/>
                  <a:pt x="7590407" y="2911876"/>
                </a:cubicBezTo>
                <a:cubicBezTo>
                  <a:pt x="7595208" y="2916677"/>
                  <a:pt x="7627331" y="2951119"/>
                  <a:pt x="7634796" y="2947386"/>
                </a:cubicBezTo>
                <a:cubicBezTo>
                  <a:pt x="7645709" y="2941930"/>
                  <a:pt x="7640714" y="2923713"/>
                  <a:pt x="7643673" y="2911876"/>
                </a:cubicBezTo>
                <a:cubicBezTo>
                  <a:pt x="7646632" y="2882284"/>
                  <a:pt x="7648862" y="2852609"/>
                  <a:pt x="7652551" y="2823099"/>
                </a:cubicBezTo>
                <a:cubicBezTo>
                  <a:pt x="7654784" y="2805238"/>
                  <a:pt x="7659974" y="2787774"/>
                  <a:pt x="7661429" y="2769833"/>
                </a:cubicBezTo>
                <a:cubicBezTo>
                  <a:pt x="7694817" y="2358042"/>
                  <a:pt x="7664123" y="2615110"/>
                  <a:pt x="7688062" y="2423604"/>
                </a:cubicBezTo>
                <a:cubicBezTo>
                  <a:pt x="7685103" y="2414726"/>
                  <a:pt x="7688262" y="2399241"/>
                  <a:pt x="7679184" y="2396971"/>
                </a:cubicBezTo>
                <a:cubicBezTo>
                  <a:pt x="7668833" y="2394383"/>
                  <a:pt x="7661815" y="2409433"/>
                  <a:pt x="7652551" y="2414726"/>
                </a:cubicBezTo>
                <a:cubicBezTo>
                  <a:pt x="7619245" y="2433757"/>
                  <a:pt x="7605196" y="2439518"/>
                  <a:pt x="7563774" y="2441359"/>
                </a:cubicBezTo>
                <a:cubicBezTo>
                  <a:pt x="7448440" y="2446485"/>
                  <a:pt x="7332955" y="2447278"/>
                  <a:pt x="7217545" y="2450237"/>
                </a:cubicBezTo>
                <a:cubicBezTo>
                  <a:pt x="7196831" y="2453196"/>
                  <a:pt x="7175989" y="2455371"/>
                  <a:pt x="7155402" y="2459114"/>
                </a:cubicBezTo>
                <a:cubicBezTo>
                  <a:pt x="7143397" y="2461297"/>
                  <a:pt x="7125348" y="2457079"/>
                  <a:pt x="7119891" y="2467992"/>
                </a:cubicBezTo>
                <a:cubicBezTo>
                  <a:pt x="7107921" y="2491932"/>
                  <a:pt x="7136621" y="2521682"/>
                  <a:pt x="7146524" y="2539013"/>
                </a:cubicBezTo>
                <a:cubicBezTo>
                  <a:pt x="7153090" y="2550503"/>
                  <a:pt x="7159066" y="2562360"/>
                  <a:pt x="7164279" y="2574524"/>
                </a:cubicBezTo>
                <a:cubicBezTo>
                  <a:pt x="7167965" y="2583125"/>
                  <a:pt x="7167966" y="2593371"/>
                  <a:pt x="7173157" y="2601157"/>
                </a:cubicBezTo>
                <a:cubicBezTo>
                  <a:pt x="7235786" y="2695100"/>
                  <a:pt x="7177670" y="2583552"/>
                  <a:pt x="7208668" y="2645545"/>
                </a:cubicBezTo>
              </a:path>
            </a:pathLst>
          </a:custGeom>
          <a:noFill/>
          <a:ln w="730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633D9C56-24E7-46F2-AC44-5BFD2F8F1B7D}"/>
              </a:ext>
            </a:extLst>
          </p:cNvPr>
          <p:cNvSpPr txBox="1"/>
          <p:nvPr/>
        </p:nvSpPr>
        <p:spPr>
          <a:xfrm>
            <a:off x="-22130" y="4271019"/>
            <a:ext cx="13045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36" name="Afbeelding 35" descr="Afbeelding met tekening&#10;&#10;Automatisch gegenereerde beschrijving">
            <a:extLst>
              <a:ext uri="{FF2B5EF4-FFF2-40B4-BE49-F238E27FC236}">
                <a16:creationId xmlns:a16="http://schemas.microsoft.com/office/drawing/2014/main" id="{F3E80075-7CEF-4F21-87DE-A3382270D0D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313" b="78101" l="56123" r="85334"/>
                    </a14:imgEffect>
                  </a14:imgLayer>
                </a14:imgProps>
              </a:ext>
            </a:extLst>
          </a:blip>
          <a:srcRect l="52472" t="24339" r="11015" b="15926"/>
          <a:stretch/>
        </p:blipFill>
        <p:spPr>
          <a:xfrm>
            <a:off x="3345524" y="5526444"/>
            <a:ext cx="1162971" cy="1070262"/>
          </a:xfrm>
          <a:prstGeom prst="rect">
            <a:avLst/>
          </a:prstGeom>
          <a:noFill/>
        </p:spPr>
      </p:pic>
      <p:grpSp>
        <p:nvGrpSpPr>
          <p:cNvPr id="37" name="Groep 36">
            <a:extLst>
              <a:ext uri="{FF2B5EF4-FFF2-40B4-BE49-F238E27FC236}">
                <a16:creationId xmlns:a16="http://schemas.microsoft.com/office/drawing/2014/main" id="{A63967C0-0DD4-408A-ACAD-CD8C051CB7A0}"/>
              </a:ext>
            </a:extLst>
          </p:cNvPr>
          <p:cNvGrpSpPr/>
          <p:nvPr/>
        </p:nvGrpSpPr>
        <p:grpSpPr>
          <a:xfrm>
            <a:off x="3703969" y="3579531"/>
            <a:ext cx="1889396" cy="1210392"/>
            <a:chOff x="5948039" y="1825625"/>
            <a:chExt cx="6748330" cy="4351338"/>
          </a:xfrm>
        </p:grpSpPr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ABAFFE1B-85BF-4B80-90BF-8FA8FE2DE6C2}"/>
                </a:ext>
              </a:extLst>
            </p:cNvPr>
            <p:cNvSpPr/>
            <p:nvPr/>
          </p:nvSpPr>
          <p:spPr>
            <a:xfrm>
              <a:off x="6937962" y="1825625"/>
              <a:ext cx="4618000" cy="4351338"/>
            </a:xfrm>
            <a:prstGeom prst="ellipse">
              <a:avLst/>
            </a:prstGeom>
            <a:solidFill>
              <a:srgbClr val="4FAA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9" name="Afbeelding 38" descr="Afbeelding met teken&#10;&#10;Automatisch gegenereerde beschrijving">
              <a:extLst>
                <a:ext uri="{FF2B5EF4-FFF2-40B4-BE49-F238E27FC236}">
                  <a16:creationId xmlns:a16="http://schemas.microsoft.com/office/drawing/2014/main" id="{12B93510-9592-4898-B642-A8F84DF40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125" b="90000" l="10000" r="90000">
                          <a14:foregroundMark x1="49386" y1="8125" x2="49386" y2="8125"/>
                          <a14:foregroundMark x1="53772" y1="22969" x2="53772" y2="22969"/>
                          <a14:foregroundMark x1="43684" y1="26250" x2="43684" y2="26250"/>
                          <a14:foregroundMark x1="43684" y1="26563" x2="43684" y2="26563"/>
                          <a14:foregroundMark x1="43246" y1="31563" x2="43246" y2="31563"/>
                          <a14:foregroundMark x1="42544" y1="33438" x2="42544" y2="33438"/>
                          <a14:foregroundMark x1="44386" y1="33906" x2="44386" y2="33906"/>
                          <a14:foregroundMark x1="45526" y1="29375" x2="45526" y2="29375"/>
                          <a14:foregroundMark x1="45263" y1="26250" x2="45263" y2="26250"/>
                          <a14:foregroundMark x1="52807" y1="24844" x2="52807" y2="24844"/>
                          <a14:foregroundMark x1="52895" y1="24844" x2="52895" y2="24844"/>
                          <a14:foregroundMark x1="54386" y1="29688" x2="54386" y2="29688"/>
                          <a14:foregroundMark x1="55877" y1="33594" x2="55877" y2="33594"/>
                          <a14:foregroundMark x1="57807" y1="38125" x2="57807" y2="38125"/>
                          <a14:foregroundMark x1="60526" y1="45469" x2="60526" y2="45469"/>
                          <a14:foregroundMark x1="61930" y1="48281" x2="61930" y2="48281"/>
                          <a14:foregroundMark x1="63333" y1="53750" x2="63333" y2="53750"/>
                          <a14:foregroundMark x1="62632" y1="55000" x2="62632" y2="55000"/>
                          <a14:foregroundMark x1="60263" y1="54688" x2="60263" y2="54688"/>
                          <a14:foregroundMark x1="60088" y1="50000" x2="60088" y2="50000"/>
                          <a14:foregroundMark x1="58684" y1="45781" x2="58684" y2="45781"/>
                          <a14:foregroundMark x1="56053" y1="63906" x2="56053" y2="63906"/>
                          <a14:foregroundMark x1="55088" y1="64063" x2="55088" y2="64063"/>
                          <a14:foregroundMark x1="54474" y1="64531" x2="54474" y2="64531"/>
                          <a14:foregroundMark x1="52982" y1="68594" x2="52982" y2="68594"/>
                          <a14:foregroundMark x1="53860" y1="70781" x2="53860" y2="70781"/>
                          <a14:foregroundMark x1="57632" y1="69063" x2="57632" y2="69063"/>
                          <a14:foregroundMark x1="57807" y1="67969" x2="57807" y2="67969"/>
                          <a14:foregroundMark x1="43772" y1="63906" x2="43772" y2="63906"/>
                          <a14:foregroundMark x1="41228" y1="63750" x2="41228" y2="63750"/>
                          <a14:foregroundMark x1="40263" y1="62813" x2="40263" y2="62813"/>
                          <a14:foregroundMark x1="41316" y1="67813" x2="41316" y2="67813"/>
                          <a14:foregroundMark x1="42632" y1="68438" x2="42632" y2="68438"/>
                          <a14:foregroundMark x1="40614" y1="60469" x2="40614" y2="60469"/>
                          <a14:foregroundMark x1="36667" y1="47500" x2="36667" y2="47500"/>
                          <a14:foregroundMark x1="36667" y1="47500" x2="36667" y2="47500"/>
                          <a14:foregroundMark x1="38246" y1="47500" x2="38246" y2="47500"/>
                          <a14:foregroundMark x1="38509" y1="47500" x2="38509" y2="47500"/>
                          <a14:foregroundMark x1="38509" y1="47344" x2="38509" y2="47344"/>
                          <a14:foregroundMark x1="37895" y1="41719" x2="37895" y2="41719"/>
                          <a14:foregroundMark x1="37807" y1="43438" x2="37807" y2="43438"/>
                          <a14:foregroundMark x1="35351" y1="56406" x2="35351" y2="5640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48039" y="1943471"/>
              <a:ext cx="6748330" cy="3491549"/>
            </a:xfrm>
            <a:prstGeom prst="rect">
              <a:avLst/>
            </a:prstGeom>
          </p:spPr>
        </p:pic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094DC88D-ECF6-4310-9CB9-ACB019E6F693}"/>
                </a:ext>
              </a:extLst>
            </p:cNvPr>
            <p:cNvSpPr/>
            <p:nvPr/>
          </p:nvSpPr>
          <p:spPr>
            <a:xfrm rot="17981665">
              <a:off x="7337406" y="4078280"/>
              <a:ext cx="1421901" cy="520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5B032DB6-E711-475D-BB35-83BEE09F8326}"/>
                </a:ext>
              </a:extLst>
            </p:cNvPr>
            <p:cNvSpPr/>
            <p:nvPr/>
          </p:nvSpPr>
          <p:spPr>
            <a:xfrm rot="14447051">
              <a:off x="9770082" y="4098231"/>
              <a:ext cx="1464684" cy="520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42" name="Tekstvak 41">
            <a:extLst>
              <a:ext uri="{FF2B5EF4-FFF2-40B4-BE49-F238E27FC236}">
                <a16:creationId xmlns:a16="http://schemas.microsoft.com/office/drawing/2014/main" id="{707EFAAA-221B-4841-9E41-233284C31C7E}"/>
              </a:ext>
            </a:extLst>
          </p:cNvPr>
          <p:cNvSpPr txBox="1"/>
          <p:nvPr/>
        </p:nvSpPr>
        <p:spPr>
          <a:xfrm>
            <a:off x="5542473" y="3940828"/>
            <a:ext cx="21434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Regulerende functies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CO2 opslag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Waterberging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Zuiverend vermogen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Biodiversiteit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0D2AD82A-8C24-4360-BB74-5B058B23931A}"/>
              </a:ext>
            </a:extLst>
          </p:cNvPr>
          <p:cNvSpPr txBox="1"/>
          <p:nvPr/>
        </p:nvSpPr>
        <p:spPr>
          <a:xfrm>
            <a:off x="9892495" y="4577455"/>
            <a:ext cx="21434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Reststromen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Groene reststromen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GFT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Baggerslib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bg1"/>
                </a:solidFill>
              </a:rPr>
              <a:t>Humane excretie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0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E37035-DE05-4A4F-9EB3-AB1122708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196" y="1963474"/>
            <a:ext cx="5766786" cy="4351338"/>
          </a:xfrm>
        </p:spPr>
        <p:txBody>
          <a:bodyPr>
            <a:normAutofit lnSpcReduction="10000"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Ketenregie op reststromen</a:t>
            </a:r>
          </a:p>
          <a:p>
            <a:r>
              <a:rPr lang="nl-NL" sz="3200" dirty="0">
                <a:solidFill>
                  <a:schemeClr val="bg1"/>
                </a:solidFill>
              </a:rPr>
              <a:t>De ‘vergeten’ functie van de landbouw herstellen</a:t>
            </a:r>
          </a:p>
          <a:p>
            <a:r>
              <a:rPr lang="nl-NL" sz="3200" dirty="0">
                <a:solidFill>
                  <a:schemeClr val="bg1"/>
                </a:solidFill>
              </a:rPr>
              <a:t>Klimaat oplossingen door kringlopen te sluiten (Co2 + N2 </a:t>
            </a:r>
            <a:r>
              <a:rPr lang="nl-NL" sz="3200" dirty="0" err="1">
                <a:solidFill>
                  <a:schemeClr val="bg1"/>
                </a:solidFill>
              </a:rPr>
              <a:t>etc</a:t>
            </a:r>
            <a:r>
              <a:rPr lang="nl-NL" sz="3200" dirty="0">
                <a:solidFill>
                  <a:schemeClr val="bg1"/>
                </a:solidFill>
              </a:rPr>
              <a:t>…)</a:t>
            </a:r>
          </a:p>
          <a:p>
            <a:r>
              <a:rPr lang="nl-NL" sz="3200" dirty="0">
                <a:solidFill>
                  <a:schemeClr val="bg1"/>
                </a:solidFill>
              </a:rPr>
              <a:t>Invulling geven aan een daadwerkelijke circulaire economie 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9896B6C1-7082-4BA9-A316-5CBCD02F1043}"/>
              </a:ext>
            </a:extLst>
          </p:cNvPr>
          <p:cNvGrpSpPr/>
          <p:nvPr/>
        </p:nvGrpSpPr>
        <p:grpSpPr>
          <a:xfrm>
            <a:off x="5948039" y="1825625"/>
            <a:ext cx="6748330" cy="4351338"/>
            <a:chOff x="5948039" y="1825625"/>
            <a:chExt cx="6748330" cy="4351338"/>
          </a:xfrm>
        </p:grpSpPr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C62B106B-3C9B-4BE7-B807-4504C07B3832}"/>
                </a:ext>
              </a:extLst>
            </p:cNvPr>
            <p:cNvSpPr/>
            <p:nvPr/>
          </p:nvSpPr>
          <p:spPr>
            <a:xfrm>
              <a:off x="6937962" y="1825625"/>
              <a:ext cx="4618000" cy="4351338"/>
            </a:xfrm>
            <a:prstGeom prst="ellipse">
              <a:avLst/>
            </a:prstGeom>
            <a:solidFill>
              <a:srgbClr val="4FAA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6" name="Afbeelding 5" descr="Afbeelding met teken&#10;&#10;Automatisch gegenereerde beschrijving">
              <a:extLst>
                <a:ext uri="{FF2B5EF4-FFF2-40B4-BE49-F238E27FC236}">
                  <a16:creationId xmlns:a16="http://schemas.microsoft.com/office/drawing/2014/main" id="{A4217BC3-FE61-4BF8-B617-163D9A3B5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125" b="90000" l="10000" r="90000">
                          <a14:foregroundMark x1="49386" y1="8125" x2="49386" y2="8125"/>
                          <a14:foregroundMark x1="53772" y1="22969" x2="53772" y2="22969"/>
                          <a14:foregroundMark x1="43684" y1="26250" x2="43684" y2="26250"/>
                          <a14:foregroundMark x1="43684" y1="26563" x2="43684" y2="26563"/>
                          <a14:foregroundMark x1="43246" y1="31563" x2="43246" y2="31563"/>
                          <a14:foregroundMark x1="42544" y1="33438" x2="42544" y2="33438"/>
                          <a14:foregroundMark x1="44386" y1="33906" x2="44386" y2="33906"/>
                          <a14:foregroundMark x1="45526" y1="29375" x2="45526" y2="29375"/>
                          <a14:foregroundMark x1="45263" y1="26250" x2="45263" y2="26250"/>
                          <a14:foregroundMark x1="52807" y1="24844" x2="52807" y2="24844"/>
                          <a14:foregroundMark x1="52895" y1="24844" x2="52895" y2="24844"/>
                          <a14:foregroundMark x1="54386" y1="29688" x2="54386" y2="29688"/>
                          <a14:foregroundMark x1="55877" y1="33594" x2="55877" y2="33594"/>
                          <a14:foregroundMark x1="57807" y1="38125" x2="57807" y2="38125"/>
                          <a14:foregroundMark x1="60526" y1="45469" x2="60526" y2="45469"/>
                          <a14:foregroundMark x1="61930" y1="48281" x2="61930" y2="48281"/>
                          <a14:foregroundMark x1="63333" y1="53750" x2="63333" y2="53750"/>
                          <a14:foregroundMark x1="62632" y1="55000" x2="62632" y2="55000"/>
                          <a14:foregroundMark x1="60263" y1="54688" x2="60263" y2="54688"/>
                          <a14:foregroundMark x1="60088" y1="50000" x2="60088" y2="50000"/>
                          <a14:foregroundMark x1="58684" y1="45781" x2="58684" y2="45781"/>
                          <a14:foregroundMark x1="56053" y1="63906" x2="56053" y2="63906"/>
                          <a14:foregroundMark x1="55088" y1="64063" x2="55088" y2="64063"/>
                          <a14:foregroundMark x1="54474" y1="64531" x2="54474" y2="64531"/>
                          <a14:foregroundMark x1="52982" y1="68594" x2="52982" y2="68594"/>
                          <a14:foregroundMark x1="53860" y1="70781" x2="53860" y2="70781"/>
                          <a14:foregroundMark x1="57632" y1="69063" x2="57632" y2="69063"/>
                          <a14:foregroundMark x1="57807" y1="67969" x2="57807" y2="67969"/>
                          <a14:foregroundMark x1="43772" y1="63906" x2="43772" y2="63906"/>
                          <a14:foregroundMark x1="41228" y1="63750" x2="41228" y2="63750"/>
                          <a14:foregroundMark x1="40263" y1="62813" x2="40263" y2="62813"/>
                          <a14:foregroundMark x1="41316" y1="67813" x2="41316" y2="67813"/>
                          <a14:foregroundMark x1="42632" y1="68438" x2="42632" y2="68438"/>
                          <a14:foregroundMark x1="40614" y1="60469" x2="40614" y2="60469"/>
                          <a14:foregroundMark x1="36667" y1="47500" x2="36667" y2="47500"/>
                          <a14:foregroundMark x1="36667" y1="47500" x2="36667" y2="47500"/>
                          <a14:foregroundMark x1="38246" y1="47500" x2="38246" y2="47500"/>
                          <a14:foregroundMark x1="38509" y1="47500" x2="38509" y2="47500"/>
                          <a14:foregroundMark x1="38509" y1="47344" x2="38509" y2="47344"/>
                          <a14:foregroundMark x1="37895" y1="41719" x2="37895" y2="41719"/>
                          <a14:foregroundMark x1="37807" y1="43438" x2="37807" y2="43438"/>
                          <a14:foregroundMark x1="35351" y1="56406" x2="35351" y2="5640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48039" y="1943471"/>
              <a:ext cx="6748330" cy="3491549"/>
            </a:xfrm>
            <a:prstGeom prst="rect">
              <a:avLst/>
            </a:prstGeom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E5CB736A-2848-4E90-8111-BAFB71671B27}"/>
                </a:ext>
              </a:extLst>
            </p:cNvPr>
            <p:cNvSpPr/>
            <p:nvPr/>
          </p:nvSpPr>
          <p:spPr>
            <a:xfrm rot="17981665">
              <a:off x="7337406" y="4078280"/>
              <a:ext cx="1421901" cy="520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8CBAF415-7D45-465D-BF56-C3FA2641E570}"/>
                </a:ext>
              </a:extLst>
            </p:cNvPr>
            <p:cNvSpPr/>
            <p:nvPr/>
          </p:nvSpPr>
          <p:spPr>
            <a:xfrm rot="14447051">
              <a:off x="9770082" y="4098231"/>
              <a:ext cx="1464684" cy="520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9" name="Titel 8">
            <a:extLst>
              <a:ext uri="{FF2B5EF4-FFF2-40B4-BE49-F238E27FC236}">
                <a16:creationId xmlns:a16="http://schemas.microsoft.com/office/drawing/2014/main" id="{58B41C4D-3D07-47E4-95E8-D95F7940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“Hoe” vier hele belangrijke stappen</a:t>
            </a:r>
          </a:p>
        </p:txBody>
      </p:sp>
    </p:spTree>
    <p:extLst>
      <p:ext uri="{BB962C8B-B14F-4D97-AF65-F5344CB8AC3E}">
        <p14:creationId xmlns:p14="http://schemas.microsoft.com/office/powerpoint/2010/main" val="380762684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1123</Words>
  <Application>Microsoft Office PowerPoint</Application>
  <PresentationFormat>Breedbeeld</PresentationFormat>
  <Paragraphs>351</Paragraphs>
  <Slides>25</Slides>
  <Notes>0</Notes>
  <HiddenSlides>6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Freestyle Script</vt:lpstr>
      <vt:lpstr>Pristina</vt:lpstr>
      <vt:lpstr>Kantoorthema</vt:lpstr>
      <vt:lpstr>Coöperatieve landbouworganisatie ten behoeve van de benutting van mineralen uit reststromen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“Hoe” vier hele belangrijke stappen</vt:lpstr>
      <vt:lpstr>Waarom?</vt:lpstr>
      <vt:lpstr>PowerPoint-presentatie</vt:lpstr>
      <vt:lpstr>PowerPoint-presentatie</vt:lpstr>
      <vt:lpstr>Resultaat…..</vt:lpstr>
      <vt:lpstr>Voorbeeld business case.        “Ieder voor zich”</vt:lpstr>
      <vt:lpstr>Mogelijke business case        “Cooperatief”</vt:lpstr>
      <vt:lpstr>PowerPoint-presentatie</vt:lpstr>
      <vt:lpstr>PowerPoint-presentatie</vt:lpstr>
      <vt:lpstr>Wat doen we?</vt:lpstr>
      <vt:lpstr>PowerPoint-presentatie</vt:lpstr>
      <vt:lpstr>PowerPoint-presentatie</vt:lpstr>
      <vt:lpstr>PowerPoint-presentatie</vt:lpstr>
      <vt:lpstr>Drie te onderscheiden ontwikkeltrajecten</vt:lpstr>
      <vt:lpstr>PowerPoint-presentatie</vt:lpstr>
      <vt:lpstr>PowerPoint-presentatie</vt:lpstr>
      <vt:lpstr>Agricycling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 is de boer?</dc:title>
  <dc:creator>Pieter van der Valk</dc:creator>
  <cp:lastModifiedBy>woutvanvulpen@gmail.com</cp:lastModifiedBy>
  <cp:revision>120</cp:revision>
  <dcterms:created xsi:type="dcterms:W3CDTF">2020-04-02T08:15:29Z</dcterms:created>
  <dcterms:modified xsi:type="dcterms:W3CDTF">2021-11-29T14:08:49Z</dcterms:modified>
</cp:coreProperties>
</file>