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35" r:id="rId3"/>
    <p:sldId id="357" r:id="rId4"/>
    <p:sldId id="358" r:id="rId5"/>
    <p:sldId id="359" r:id="rId6"/>
    <p:sldId id="361" r:id="rId7"/>
    <p:sldId id="362" r:id="rId8"/>
    <p:sldId id="3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8442" autoAdjust="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B33C-DA32-414C-B446-8ECA70FB5C1A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5F4F3-8267-46AB-9BBE-7FC08AC5CF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1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247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20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02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963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98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72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C5F4F3-8267-46AB-9BBE-7FC08AC5CFE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48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60641-523D-4D1F-B707-9FB48E391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762A069-54C7-41B9-A276-3D173FD13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7D86A6-314E-48BF-A7B1-B90560CE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BD4E76-2475-4EB6-AFD9-8FF7220A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9CCDDB-15F5-4937-96FA-799DFACB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26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B33C11-3099-4158-AFBD-CD1B6631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DD3D06-3097-4640-9AD7-49BDDE126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C5935D-C203-48E2-83EE-2CDC7B1C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828E58-E6BF-414C-878A-D9FC7F7F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FD9BCF-2898-45B5-BB97-DDBF4073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64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4657CC1-9F70-4E94-BD6D-E2E400818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EEA9DA7-9BAE-4525-B72E-7A4BC66A3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106102-3021-42AB-97F3-BBC1FCC6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F22FB9-A30A-476C-BC77-EA2C56F3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E21A4A-FCD8-4139-9802-63CB61FD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87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93318-83FA-4D59-9062-4D23D950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07983A-DB81-4BEF-8C25-F8298E808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2F50E7-1CBD-439D-90DA-55BC2B7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016CD1-29D7-4FD3-8390-13569E6F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6E99A2-1D69-44E8-9A6E-D989EAB3A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69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46E24-021B-457C-8505-93275B4D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B57EE7-5F1E-4D10-AF09-706C2A5BC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7C77F5-D126-4ACF-9EBB-A794F15F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6C93EC-3B72-4ACF-9ACA-C1B2767D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2E8639-E2F1-4556-A58E-293B01C1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97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5436C-7FE6-4831-9BBD-AFBA2240F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A4A0C8-3894-4BFD-8605-6497951EA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A291EE-4B2E-483E-9CF7-232995454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B0140B-C9C1-4A36-B6BE-F15A5433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795E82-982D-42D8-A3D8-C45F25FC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70D179C-7C6A-47B5-849B-70EC46793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37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8BA8D-FCC2-4928-961D-E5F4E819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5C7FE5-F575-4419-B9F5-03FCDADD2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3E2CAB-F53A-4DE8-B5B7-AEC8898F7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5D424D-003D-42E2-BDB2-B8C95AC58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66E9719-1A59-43E6-A66F-30E746E27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1E92631-CDC7-40A1-AC02-109D8535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D764C54-00B3-43A5-A35D-FF9474B6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FD43E1D-1DFA-4FDE-B973-C7B11F11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13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182B6-8D4A-45E2-A1B4-8CBE88F9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FEE6B7-27AA-4370-9D6D-F6366CD42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6E73B77-949A-4C1E-AF2D-14E861B9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37F1818-4742-48DC-BADF-C99873ED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59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B69F324-23BC-4B3B-84AB-2415AE43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06D8B0E-36B6-4202-B8E5-C0FFCDF7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FB5715-0C35-435D-8C32-94B8ADB32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18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0540A-04B1-4DF9-930D-82299E93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5919E8-5EA5-482E-87B3-7F58C4B97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3826D5-E58B-4ECF-8C56-C583A7BC2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BDF792-0D47-44AC-A703-E71AB319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F2CB32-3692-4907-A293-14FD5055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09E1CD-4C49-4E07-84A0-1D97F3F7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22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0ECD0-2FCB-4218-BCDA-21850C973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0A33CA6-EE39-4A0C-BD77-DB55A6B61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50D020-8A0F-4F30-9853-F18FEEFF1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74EF9D-2316-4043-9B15-B9EB67A0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EEEA95-EFE3-4426-A15D-2B03A394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214E5B-32A7-4705-ACB2-48DC734B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33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DA97D58-E6F6-4109-8608-E16AFF48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A6ECE5-E16A-46D6-A353-BD992BFE5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DB55F0-8981-455D-90EB-2B7B84576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05981-2C7A-447E-AD68-096B6838BF8D}" type="datetimeFigureOut">
              <a:rPr lang="nl-NL" smtClean="0"/>
              <a:t>24-11-2021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678164-BB17-4B8F-8B4F-0C82A6AEE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ADA300-7E49-42B6-ADA2-09A671D93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476EA-9DE9-4DAB-9CA2-F7871455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17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lap.fr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lap.fr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m.hijlkema@lap.fr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8E689DC1-179B-43DD-8289-38634D2A82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7326" b="24493"/>
          <a:stretch/>
        </p:blipFill>
        <p:spPr bwMode="auto">
          <a:xfrm>
            <a:off x="0" y="0"/>
            <a:ext cx="12191980" cy="6857990"/>
          </a:xfrm>
          <a:prstGeom prst="rect">
            <a:avLst/>
          </a:prstGeom>
          <a:noFill/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70E133-DECF-427A-AA38-B075F967A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19" y="2692245"/>
            <a:ext cx="3852041" cy="1834056"/>
          </a:xfrm>
        </p:spPr>
        <p:txBody>
          <a:bodyPr>
            <a:normAutofit/>
          </a:bodyPr>
          <a:lstStyle/>
          <a:p>
            <a:r>
              <a:rPr lang="nl-NL" sz="4000" dirty="0">
                <a:latin typeface="Arial Narrow" panose="020B0606020202030204" pitchFamily="34" charset="0"/>
              </a:rPr>
              <a:t>Hoe werkt de LAP?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FA0BB7-C09A-447C-A5D7-E5C78849D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5045" y="4777643"/>
            <a:ext cx="4330262" cy="1233610"/>
          </a:xfrm>
        </p:spPr>
        <p:txBody>
          <a:bodyPr>
            <a:normAutofit/>
          </a:bodyPr>
          <a:lstStyle/>
          <a:p>
            <a:endParaRPr lang="nl-NL" sz="2000" dirty="0"/>
          </a:p>
          <a:p>
            <a:r>
              <a:rPr lang="nl-NL" sz="2000" dirty="0"/>
              <a:t>		</a:t>
            </a:r>
            <a:r>
              <a:rPr lang="nl-NL" sz="2000" b="1" dirty="0">
                <a:latin typeface="Arial Narrow" panose="020B0606020202030204" pitchFamily="34" charset="0"/>
              </a:rPr>
              <a:t>Martine Hijlkema</a:t>
            </a:r>
          </a:p>
          <a:p>
            <a:endParaRPr lang="nl-NL" sz="2000" b="1" dirty="0">
              <a:latin typeface="Arial Narrow" panose="020B060602020203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6">
            <a:extLst>
              <a:ext uri="{FF2B5EF4-FFF2-40B4-BE49-F238E27FC236}">
                <a16:creationId xmlns:a16="http://schemas.microsoft.com/office/drawing/2014/main" id="{219989D4-76AE-4883-AEA7-620AA32CB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87" y="274718"/>
            <a:ext cx="4947355" cy="168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2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Wat?</a:t>
            </a:r>
          </a:p>
        </p:txBody>
      </p:sp>
      <p:sp useBgFill="1">
        <p:nvSpPr>
          <p:cNvPr id="3" name="Tekstvak 2">
            <a:extLst>
              <a:ext uri="{FF2B5EF4-FFF2-40B4-BE49-F238E27FC236}">
                <a16:creationId xmlns:a16="http://schemas.microsoft.com/office/drawing/2014/main" id="{01436E36-14CE-4116-8BE3-7C40350D90EB}"/>
              </a:ext>
            </a:extLst>
          </p:cNvPr>
          <p:cNvSpPr txBox="1"/>
          <p:nvPr/>
        </p:nvSpPr>
        <p:spPr>
          <a:xfrm>
            <a:off x="359229" y="1864871"/>
            <a:ext cx="9241971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De Landbouw Adviespool (LAP) is begin 2021 opgestart, het is een initiatief van Living Lab Fryslân in samenwerking met de </a:t>
            </a:r>
            <a:r>
              <a:rPr lang="nl-NL" sz="2400" b="0" i="0" dirty="0" err="1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provinsje</a:t>
            </a: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 Fryslân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Steeds meer boeren willen gericht aan de slag met </a:t>
            </a:r>
            <a:r>
              <a:rPr lang="nl-NL" sz="2400" dirty="0" err="1">
                <a:solidFill>
                  <a:srgbClr val="3F1F3A"/>
                </a:solidFill>
                <a:latin typeface="Arial Narrow" panose="020B0606020202030204" pitchFamily="34" charset="0"/>
              </a:rPr>
              <a:t>natuurinclusieve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 landbouw (NIL)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De L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AP helpt de individuele boer met zijn/haar NIL vraagstuk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Circa 30 adviseurs in de pool; een ieder is expert op een bepaald thema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6610" y="275589"/>
            <a:ext cx="2863982" cy="110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Hoe?</a:t>
            </a:r>
          </a:p>
        </p:txBody>
      </p:sp>
      <p:sp useBgFill="1">
        <p:nvSpPr>
          <p:cNvPr id="3" name="Tekstvak 2">
            <a:extLst>
              <a:ext uri="{FF2B5EF4-FFF2-40B4-BE49-F238E27FC236}">
                <a16:creationId xmlns:a16="http://schemas.microsoft.com/office/drawing/2014/main" id="{01436E36-14CE-4116-8BE3-7C40350D90EB}"/>
              </a:ext>
            </a:extLst>
          </p:cNvPr>
          <p:cNvSpPr txBox="1"/>
          <p:nvPr/>
        </p:nvSpPr>
        <p:spPr>
          <a:xfrm>
            <a:off x="370115" y="1777779"/>
            <a:ext cx="9241971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Thema’s : o.a. bodem, water, kringlooplandbouw, mest, emissie, agrarisch natuurbeheer, andere gewassen, veerassen, eiwit van eigen grond, bedrijfseconomie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, stallenbouw </a:t>
            </a:r>
            <a:endParaRPr lang="nl-NL" sz="2400" b="0" i="0" dirty="0">
              <a:solidFill>
                <a:srgbClr val="3F1F3A"/>
              </a:solidFill>
              <a:effectLst/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De opgedane kennis wordt (anoniem) gedeeld op onze website </a:t>
            </a: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  <a:hlinkClick r:id="rId4"/>
              </a:rPr>
              <a:t>www.lap.frl</a:t>
            </a:r>
            <a:endParaRPr lang="nl-NL" sz="2400" b="0" i="0" dirty="0">
              <a:solidFill>
                <a:srgbClr val="3F1F3A"/>
              </a:solidFill>
              <a:effectLst/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Leren van elkaar, door vragen en antwoorden te delen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Afhankelijk van de omvang van de vraag worden de advieskosten (deels) vergoed </a:t>
            </a:r>
            <a:endParaRPr lang="nl-NL" sz="2400" b="0" i="0" dirty="0">
              <a:solidFill>
                <a:srgbClr val="3F1F3A"/>
              </a:solidFill>
              <a:effectLst/>
              <a:latin typeface="Arial Narrow" panose="020B0606020202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3604" y="119743"/>
            <a:ext cx="2929296" cy="113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1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Proces</a:t>
            </a:r>
          </a:p>
        </p:txBody>
      </p:sp>
      <p:sp useBgFill="1">
        <p:nvSpPr>
          <p:cNvPr id="3" name="Tekstvak 2">
            <a:extLst>
              <a:ext uri="{FF2B5EF4-FFF2-40B4-BE49-F238E27FC236}">
                <a16:creationId xmlns:a16="http://schemas.microsoft.com/office/drawing/2014/main" id="{01436E36-14CE-4116-8BE3-7C40350D90EB}"/>
              </a:ext>
            </a:extLst>
          </p:cNvPr>
          <p:cNvSpPr txBox="1"/>
          <p:nvPr/>
        </p:nvSpPr>
        <p:spPr>
          <a:xfrm>
            <a:off x="381001" y="1777779"/>
            <a:ext cx="9241971" cy="34163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Vraag komt binnen via aanvraagformulier van de site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(op 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  <a:hlinkClick r:id="rId4"/>
              </a:rPr>
              <a:t>www.lap.frl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 kunt u uw vraag indienen)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rgbClr val="3F1F3A"/>
                </a:solidFill>
                <a:effectLst/>
                <a:latin typeface="Arial Narrow" panose="020B0606020202030204" pitchFamily="34" charset="0"/>
              </a:rPr>
              <a:t>Als coördinator bel ik met de vragensteller en maak ee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n afspraak met hem / haar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Wanneer de vraag duidelijk is, zoek ik contact met 1 van de 30 adviseurs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De adviseur wil de opdracht aannemen en ik geef de vragensteller door welke adviseur hem / haar benadert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De koppeling is gemaakt, er wordt een advies gegeven en uitgeschreven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Dit advies zal worden gedeeld op de website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16390" y="245382"/>
            <a:ext cx="2798648" cy="10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3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Voorbeelden</a:t>
            </a:r>
          </a:p>
        </p:txBody>
      </p:sp>
      <p:sp useBgFill="1">
        <p:nvSpPr>
          <p:cNvPr id="3" name="Tekstvak 2">
            <a:extLst>
              <a:ext uri="{FF2B5EF4-FFF2-40B4-BE49-F238E27FC236}">
                <a16:creationId xmlns:a16="http://schemas.microsoft.com/office/drawing/2014/main" id="{01436E36-14CE-4116-8BE3-7C40350D90EB}"/>
              </a:ext>
            </a:extLst>
          </p:cNvPr>
          <p:cNvSpPr txBox="1"/>
          <p:nvPr/>
        </p:nvSpPr>
        <p:spPr>
          <a:xfrm>
            <a:off x="381001" y="1777779"/>
            <a:ext cx="9241971" cy="30469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nl-NL" sz="2400" dirty="0">
              <a:solidFill>
                <a:srgbClr val="3F1F3A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Akkerbouwer wil advies over niet-kerende grondbewerking in verhouding tot investeringen en extra arbeid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Melkveehouder wil bodemvruchtbaarheid verbeteren op zijn bedrijf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Melkveehouder gaat een nieuwe ligboxenstal bouwen en heeft vragen over mestscheiding en duurzame bouw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Jongvee </a:t>
            </a:r>
            <a:r>
              <a:rPr lang="nl-NL" sz="2400" dirty="0" err="1">
                <a:solidFill>
                  <a:srgbClr val="3F1F3A"/>
                </a:solidFill>
                <a:latin typeface="Arial Narrow" panose="020B0606020202030204" pitchFamily="34" charset="0"/>
              </a:rPr>
              <a:t>opfokker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 wil informatie over notenteelt als tak erbij op haar bedrijf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Melkveehouder wil boekhouding doorlichten inzake NIL opbrengsten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6533" y="126215"/>
            <a:ext cx="3027267" cy="11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1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Eerste reacties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6533" y="126215"/>
            <a:ext cx="3027267" cy="117092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B5DE63A-97FA-47B2-BF4F-67588B18C7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414" y="1847411"/>
            <a:ext cx="11583685" cy="485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69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-20" y="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latin typeface="Arial Narrow" panose="020B0606020202030204" pitchFamily="34" charset="0"/>
              </a:rPr>
              <a:t>Brûsplak</a:t>
            </a:r>
            <a:r>
              <a:rPr lang="nl-NL" dirty="0">
                <a:latin typeface="Arial Narrow" panose="020B0606020202030204" pitchFamily="34" charset="0"/>
              </a:rPr>
              <a:t> 8 dec door LAP adviseurs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6533" y="126215"/>
            <a:ext cx="3027267" cy="1170924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BE7157F-692D-4013-8611-164A2C288C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057" y="2449393"/>
            <a:ext cx="6368143" cy="3593081"/>
          </a:xfrm>
          <a:prstGeom prst="rect">
            <a:avLst/>
          </a:prstGeom>
        </p:spPr>
      </p:pic>
      <p:sp useBgFill="1">
        <p:nvSpPr>
          <p:cNvPr id="6" name="Tekstvak 5">
            <a:extLst>
              <a:ext uri="{FF2B5EF4-FFF2-40B4-BE49-F238E27FC236}">
                <a16:creationId xmlns:a16="http://schemas.microsoft.com/office/drawing/2014/main" id="{EDEEFF6B-2F8F-41CF-AEB5-0C54CC09E7BE}"/>
              </a:ext>
            </a:extLst>
          </p:cNvPr>
          <p:cNvSpPr txBox="1"/>
          <p:nvPr/>
        </p:nvSpPr>
        <p:spPr>
          <a:xfrm>
            <a:off x="6553200" y="2122274"/>
            <a:ext cx="5453743" cy="42473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nl-NL" dirty="0">
                <a:latin typeface="Arial Narrow" panose="020B0606020202030204" pitchFamily="34" charset="0"/>
              </a:rPr>
              <a:t>Wat komt zoal aan bod in deze bijeenkomst?</a:t>
            </a:r>
          </a:p>
          <a:p>
            <a:endParaRPr lang="nl-NL" dirty="0">
              <a:latin typeface="Arial Narrow" panose="020B0606020202030204" pitchFamily="34" charset="0"/>
            </a:endParaRPr>
          </a:p>
          <a:p>
            <a:r>
              <a:rPr lang="nl-NL" dirty="0">
                <a:latin typeface="Arial Narrow" panose="020B0606020202030204" pitchFamily="34" charset="0"/>
              </a:rPr>
              <a:t>• Eiwit via voer en eiwit via kunstmest.</a:t>
            </a:r>
          </a:p>
          <a:p>
            <a:r>
              <a:rPr lang="nl-NL" dirty="0">
                <a:latin typeface="Arial Narrow" panose="020B0606020202030204" pitchFamily="34" charset="0"/>
              </a:rPr>
              <a:t>• Sturen op eiwit vanuit eigen land.</a:t>
            </a:r>
          </a:p>
          <a:p>
            <a:r>
              <a:rPr lang="nl-NL" dirty="0">
                <a:latin typeface="Arial Narrow" panose="020B0606020202030204" pitchFamily="34" charset="0"/>
              </a:rPr>
              <a:t>• Hoe kun je stikstofefficiëntie verbeteren?</a:t>
            </a:r>
          </a:p>
          <a:p>
            <a:r>
              <a:rPr lang="nl-NL" dirty="0">
                <a:latin typeface="Arial Narrow" panose="020B0606020202030204" pitchFamily="34" charset="0"/>
              </a:rPr>
              <a:t>• Stikstof over de dam of van eigen land.</a:t>
            </a:r>
          </a:p>
          <a:p>
            <a:endParaRPr lang="nl-NL" dirty="0">
              <a:latin typeface="Arial Narrow" panose="020B0606020202030204" pitchFamily="34" charset="0"/>
            </a:endParaRPr>
          </a:p>
          <a:p>
            <a:r>
              <a:rPr lang="nl-NL" dirty="0">
                <a:latin typeface="Arial Narrow" panose="020B0606020202030204" pitchFamily="34" charset="0"/>
              </a:rPr>
              <a:t>De sessie is erop gericht om kennis uit te wisselen en inspiratie op te doen.</a:t>
            </a:r>
          </a:p>
          <a:p>
            <a:endParaRPr lang="nl-NL" dirty="0">
              <a:latin typeface="Arial Narrow" panose="020B0606020202030204" pitchFamily="34" charset="0"/>
            </a:endParaRPr>
          </a:p>
          <a:p>
            <a:r>
              <a:rPr lang="nl-NL" dirty="0">
                <a:latin typeface="Arial Narrow" panose="020B0606020202030204" pitchFamily="34" charset="0"/>
              </a:rPr>
              <a:t>We hebben meerdere gastsprekers/inspirators:</a:t>
            </a:r>
          </a:p>
          <a:p>
            <a:r>
              <a:rPr lang="nl-NL" dirty="0">
                <a:latin typeface="Arial Narrow" panose="020B0606020202030204" pitchFamily="34" charset="0"/>
              </a:rPr>
              <a:t>• Christiaan Bondt (onafhankelijk adviseur Ruwvoerwinning)</a:t>
            </a:r>
          </a:p>
          <a:p>
            <a:r>
              <a:rPr lang="nl-NL" dirty="0">
                <a:latin typeface="Arial Narrow" panose="020B0606020202030204" pitchFamily="34" charset="0"/>
              </a:rPr>
              <a:t>• Boer Menno Bloemhof</a:t>
            </a:r>
          </a:p>
          <a:p>
            <a:r>
              <a:rPr lang="nl-NL" dirty="0">
                <a:latin typeface="Arial Narrow" panose="020B0606020202030204" pitchFamily="34" charset="0"/>
              </a:rPr>
              <a:t>• Jelmer </a:t>
            </a:r>
            <a:r>
              <a:rPr lang="nl-NL" dirty="0" err="1">
                <a:latin typeface="Arial Narrow" panose="020B0606020202030204" pitchFamily="34" charset="0"/>
              </a:rPr>
              <a:t>Sietzema</a:t>
            </a:r>
            <a:r>
              <a:rPr lang="nl-NL" dirty="0">
                <a:latin typeface="Arial Narrow" panose="020B0606020202030204" pitchFamily="34" charset="0"/>
              </a:rPr>
              <a:t> van Alfa</a:t>
            </a:r>
          </a:p>
          <a:p>
            <a:r>
              <a:rPr lang="nl-NL" dirty="0">
                <a:latin typeface="Arial Narrow" panose="020B0606020202030204" pitchFamily="34" charset="0"/>
              </a:rPr>
              <a:t>• Henk Heida</a:t>
            </a:r>
          </a:p>
        </p:txBody>
      </p:sp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E58D748E-B8BE-4FC8-9600-76C229D26726}"/>
              </a:ext>
            </a:extLst>
          </p:cNvPr>
          <p:cNvSpPr txBox="1"/>
          <p:nvPr/>
        </p:nvSpPr>
        <p:spPr>
          <a:xfrm>
            <a:off x="1807035" y="1690688"/>
            <a:ext cx="3592286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nl-NL" sz="3200" dirty="0">
                <a:latin typeface="Arial Narrow" panose="020B0606020202030204" pitchFamily="34" charset="0"/>
              </a:rPr>
              <a:t>13.00 – 14.45 uur</a:t>
            </a:r>
          </a:p>
        </p:txBody>
      </p:sp>
    </p:spTree>
    <p:extLst>
      <p:ext uri="{BB962C8B-B14F-4D97-AF65-F5344CB8AC3E}">
        <p14:creationId xmlns:p14="http://schemas.microsoft.com/office/powerpoint/2010/main" val="2677765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fbeeldingsresultaat voor veenweidegebied">
            <a:extLst>
              <a:ext uri="{FF2B5EF4-FFF2-40B4-BE49-F238E27FC236}">
                <a16:creationId xmlns:a16="http://schemas.microsoft.com/office/drawing/2014/main" id="{0748D3E7-DA0C-42ED-8871-9F3F3ED80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t="7326" b="2449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4C37D3DF-BEBE-432A-A99E-B6E4A4E9B1C9}"/>
              </a:ext>
            </a:extLst>
          </p:cNvPr>
          <p:cNvSpPr/>
          <p:nvPr/>
        </p:nvSpPr>
        <p:spPr>
          <a:xfrm>
            <a:off x="0" y="10"/>
            <a:ext cx="12192000" cy="685799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B53C1F-15CB-473F-8826-D7293A34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Narrow" panose="020B0606020202030204" pitchFamily="34" charset="0"/>
              </a:rPr>
              <a:t>Landbouwadviespool (LAP)</a:t>
            </a:r>
          </a:p>
        </p:txBody>
      </p:sp>
      <p:sp useBgFill="1">
        <p:nvSpPr>
          <p:cNvPr id="3" name="Tekstvak 2">
            <a:extLst>
              <a:ext uri="{FF2B5EF4-FFF2-40B4-BE49-F238E27FC236}">
                <a16:creationId xmlns:a16="http://schemas.microsoft.com/office/drawing/2014/main" id="{01436E36-14CE-4116-8BE3-7C40350D90EB}"/>
              </a:ext>
            </a:extLst>
          </p:cNvPr>
          <p:cNvSpPr txBox="1"/>
          <p:nvPr/>
        </p:nvSpPr>
        <p:spPr>
          <a:xfrm>
            <a:off x="381001" y="1777779"/>
            <a:ext cx="9241971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VRAGEN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400" dirty="0">
              <a:solidFill>
                <a:srgbClr val="3F1F3A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U mag mij mailen of bellen: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400" dirty="0">
              <a:solidFill>
                <a:srgbClr val="3F1F3A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 err="1">
                <a:solidFill>
                  <a:srgbClr val="3F1F3A"/>
                </a:solidFill>
                <a:latin typeface="Arial Narrow" panose="020B0606020202030204" pitchFamily="34" charset="0"/>
                <a:hlinkClick r:id="rId4"/>
              </a:rPr>
              <a:t>m.hijlkema@lap.frl</a:t>
            </a: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3F1F3A"/>
                </a:solidFill>
                <a:latin typeface="Arial Narrow" panose="020B0606020202030204" pitchFamily="34" charset="0"/>
              </a:rPr>
              <a:t>06-28518841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400" dirty="0">
              <a:solidFill>
                <a:srgbClr val="3F1F3A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6F025F-7B1E-4499-BF55-0CF1129955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6610" y="5577925"/>
            <a:ext cx="3404489" cy="116033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AF44BDA-0C98-497E-BFE1-B3E2FB0A4B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6533" y="126215"/>
            <a:ext cx="3027267" cy="117092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045D83F-6DBB-40FF-816A-38CC782DC0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4511" y="2419604"/>
            <a:ext cx="4222977" cy="391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715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5311</TotalTime>
  <Words>420</Words>
  <Application>Microsoft Office PowerPoint</Application>
  <PresentationFormat>Breedbeeld</PresentationFormat>
  <Paragraphs>59</Paragraphs>
  <Slides>8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Wingdings</vt:lpstr>
      <vt:lpstr>Kantoorthema</vt:lpstr>
      <vt:lpstr>Hoe werkt de LAP?</vt:lpstr>
      <vt:lpstr>Wat?</vt:lpstr>
      <vt:lpstr>Hoe?</vt:lpstr>
      <vt:lpstr>Proces</vt:lpstr>
      <vt:lpstr>Voorbeelden</vt:lpstr>
      <vt:lpstr>Eerste reacties</vt:lpstr>
      <vt:lpstr>Brûsplak 8 dec door LAP adviseurs</vt:lpstr>
      <vt:lpstr>Landbouwadviespool (LAP)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Natuurinclusieve Landbouw</dc:title>
  <dc:creator>Anne Jansma</dc:creator>
  <cp:lastModifiedBy>Ika te Nijenhuis | Noardlike Fryske Wâlden</cp:lastModifiedBy>
  <cp:revision>24</cp:revision>
  <dcterms:created xsi:type="dcterms:W3CDTF">2019-11-08T14:01:45Z</dcterms:created>
  <dcterms:modified xsi:type="dcterms:W3CDTF">2021-11-24T08:04:30Z</dcterms:modified>
</cp:coreProperties>
</file>